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94" r:id="rId5"/>
    <p:sldId id="260" r:id="rId6"/>
    <p:sldId id="298" r:id="rId7"/>
    <p:sldId id="261" r:id="rId8"/>
    <p:sldId id="295" r:id="rId9"/>
    <p:sldId id="262" r:id="rId10"/>
    <p:sldId id="264" r:id="rId11"/>
    <p:sldId id="263" r:id="rId12"/>
    <p:sldId id="297" r:id="rId13"/>
    <p:sldId id="296" r:id="rId14"/>
    <p:sldId id="267" r:id="rId15"/>
    <p:sldId id="270" r:id="rId16"/>
    <p:sldId id="269" r:id="rId17"/>
    <p:sldId id="271" r:id="rId18"/>
    <p:sldId id="301" r:id="rId19"/>
    <p:sldId id="266" r:id="rId20"/>
    <p:sldId id="299" r:id="rId21"/>
    <p:sldId id="272" r:id="rId22"/>
    <p:sldId id="274" r:id="rId23"/>
    <p:sldId id="275" r:id="rId24"/>
    <p:sldId id="276" r:id="rId25"/>
    <p:sldId id="278" r:id="rId26"/>
    <p:sldId id="279" r:id="rId27"/>
    <p:sldId id="289" r:id="rId28"/>
    <p:sldId id="290" r:id="rId29"/>
    <p:sldId id="291" r:id="rId30"/>
    <p:sldId id="292" r:id="rId31"/>
    <p:sldId id="300" r:id="rId32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0E3"/>
    <a:srgbClr val="DD74BA"/>
    <a:srgbClr val="DAEDEF"/>
    <a:srgbClr val="76D6FF"/>
    <a:srgbClr val="85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58"/>
    <p:restoredTop sz="83495"/>
  </p:normalViewPr>
  <p:slideViewPr>
    <p:cSldViewPr snapToGrid="0" snapToObjects="1">
      <p:cViewPr varScale="1">
        <p:scale>
          <a:sx n="116" d="100"/>
          <a:sy n="116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FE4883-28D1-9B4B-8D2A-F4EF289807CF}" type="doc">
      <dgm:prSet loTypeId="urn:microsoft.com/office/officeart/2005/8/layout/hierarchy1" loCatId="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2729A0E5-0BEB-8441-8FBD-4D34EDDCC112}">
      <dgm:prSet phldrT="[Text]"/>
      <dgm:spPr/>
      <dgm:t>
        <a:bodyPr/>
        <a:lstStyle/>
        <a:p>
          <a:r>
            <a:rPr lang="en-US" dirty="0" smtClean="0"/>
            <a:t>Tools for visualizing calcium</a:t>
          </a:r>
          <a:endParaRPr lang="en-US" dirty="0"/>
        </a:p>
      </dgm:t>
    </dgm:pt>
    <dgm:pt modelId="{0BD95DA8-16AD-8C40-9205-B2BFDFAC27A4}" type="parTrans" cxnId="{CD433320-D436-174A-88DA-7EE9363CCCA7}">
      <dgm:prSet/>
      <dgm:spPr/>
      <dgm:t>
        <a:bodyPr/>
        <a:lstStyle/>
        <a:p>
          <a:endParaRPr lang="en-US"/>
        </a:p>
      </dgm:t>
    </dgm:pt>
    <dgm:pt modelId="{54121CAE-E06E-9A47-85E4-6B1938C320ED}" type="sibTrans" cxnId="{CD433320-D436-174A-88DA-7EE9363CCCA7}">
      <dgm:prSet/>
      <dgm:spPr/>
      <dgm:t>
        <a:bodyPr/>
        <a:lstStyle/>
        <a:p>
          <a:endParaRPr lang="en-US"/>
        </a:p>
      </dgm:t>
    </dgm:pt>
    <dgm:pt modelId="{B2E4D7C7-9522-C342-A516-EFE2DD9CA35B}">
      <dgm:prSet phldrT="[Text]"/>
      <dgm:spPr/>
      <dgm:t>
        <a:bodyPr/>
        <a:lstStyle/>
        <a:p>
          <a:r>
            <a:rPr lang="en-US" dirty="0" smtClean="0"/>
            <a:t>Chemical-based (Dyes)</a:t>
          </a:r>
          <a:endParaRPr lang="en-US" dirty="0"/>
        </a:p>
      </dgm:t>
    </dgm:pt>
    <dgm:pt modelId="{5C20FF03-C953-8F40-B699-EAEA0F28E1EE}" type="parTrans" cxnId="{1EE4A0BA-7FB3-D243-AD87-D3E5FC5F355F}">
      <dgm:prSet/>
      <dgm:spPr/>
      <dgm:t>
        <a:bodyPr/>
        <a:lstStyle/>
        <a:p>
          <a:endParaRPr lang="en-US"/>
        </a:p>
      </dgm:t>
    </dgm:pt>
    <dgm:pt modelId="{501A8474-7267-6247-BCDF-7B18AA77BFC0}" type="sibTrans" cxnId="{1EE4A0BA-7FB3-D243-AD87-D3E5FC5F355F}">
      <dgm:prSet/>
      <dgm:spPr/>
      <dgm:t>
        <a:bodyPr/>
        <a:lstStyle/>
        <a:p>
          <a:endParaRPr lang="en-US"/>
        </a:p>
      </dgm:t>
    </dgm:pt>
    <dgm:pt modelId="{C82CC337-8BBF-2141-BCFB-BBA2421B12ED}">
      <dgm:prSet phldrT="[Text]"/>
      <dgm:spPr/>
      <dgm:t>
        <a:bodyPr/>
        <a:lstStyle/>
        <a:p>
          <a:r>
            <a:rPr lang="en-US" dirty="0" smtClean="0"/>
            <a:t>Ratio-metric</a:t>
          </a:r>
          <a:endParaRPr lang="en-US" dirty="0"/>
        </a:p>
      </dgm:t>
    </dgm:pt>
    <dgm:pt modelId="{195F630D-B125-A24B-96FF-5B80970C290E}" type="parTrans" cxnId="{A7B498CF-07F0-2240-94AB-D90EFF7A6EE2}">
      <dgm:prSet/>
      <dgm:spPr/>
      <dgm:t>
        <a:bodyPr/>
        <a:lstStyle/>
        <a:p>
          <a:endParaRPr lang="en-US"/>
        </a:p>
      </dgm:t>
    </dgm:pt>
    <dgm:pt modelId="{44A06BCA-593E-8843-B057-7A41EA6B8568}" type="sibTrans" cxnId="{A7B498CF-07F0-2240-94AB-D90EFF7A6EE2}">
      <dgm:prSet/>
      <dgm:spPr/>
      <dgm:t>
        <a:bodyPr/>
        <a:lstStyle/>
        <a:p>
          <a:endParaRPr lang="en-US"/>
        </a:p>
      </dgm:t>
    </dgm:pt>
    <dgm:pt modelId="{23441342-863A-7242-8C7E-22CA188CC582}">
      <dgm:prSet/>
      <dgm:spPr/>
      <dgm:t>
        <a:bodyPr/>
        <a:lstStyle/>
        <a:p>
          <a:r>
            <a:rPr lang="en-US" dirty="0" smtClean="0"/>
            <a:t>Protein-based</a:t>
          </a:r>
          <a:endParaRPr lang="en-US" dirty="0"/>
        </a:p>
      </dgm:t>
    </dgm:pt>
    <dgm:pt modelId="{533A4A5D-11AF-4149-85DF-B347F8399CE3}" type="parTrans" cxnId="{370C11C3-973F-3945-B354-6B1D68B296C6}">
      <dgm:prSet/>
      <dgm:spPr/>
      <dgm:t>
        <a:bodyPr/>
        <a:lstStyle/>
        <a:p>
          <a:endParaRPr lang="en-US"/>
        </a:p>
      </dgm:t>
    </dgm:pt>
    <dgm:pt modelId="{42CA0E26-73DD-494C-811F-CA1B01C11591}" type="sibTrans" cxnId="{370C11C3-973F-3945-B354-6B1D68B296C6}">
      <dgm:prSet/>
      <dgm:spPr/>
      <dgm:t>
        <a:bodyPr/>
        <a:lstStyle/>
        <a:p>
          <a:endParaRPr lang="en-US"/>
        </a:p>
      </dgm:t>
    </dgm:pt>
    <dgm:pt modelId="{E1F06F58-FC66-9E4A-82AE-D54ED15A64DA}">
      <dgm:prSet/>
      <dgm:spPr/>
      <dgm:t>
        <a:bodyPr/>
        <a:lstStyle/>
        <a:p>
          <a:r>
            <a:rPr lang="en-US" dirty="0" smtClean="0"/>
            <a:t>Bioluminescence</a:t>
          </a:r>
          <a:endParaRPr lang="en-US" dirty="0"/>
        </a:p>
      </dgm:t>
    </dgm:pt>
    <dgm:pt modelId="{0524C276-9984-B54D-8D67-6DCC0CAA69B3}" type="parTrans" cxnId="{479F45A8-CA43-4A43-BE6C-D7637502A442}">
      <dgm:prSet/>
      <dgm:spPr/>
      <dgm:t>
        <a:bodyPr/>
        <a:lstStyle/>
        <a:p>
          <a:endParaRPr lang="en-US"/>
        </a:p>
      </dgm:t>
    </dgm:pt>
    <dgm:pt modelId="{3B9112D7-7615-B949-96FE-94DA75ED4DEB}" type="sibTrans" cxnId="{479F45A8-CA43-4A43-BE6C-D7637502A442}">
      <dgm:prSet/>
      <dgm:spPr/>
      <dgm:t>
        <a:bodyPr/>
        <a:lstStyle/>
        <a:p>
          <a:endParaRPr lang="en-US"/>
        </a:p>
      </dgm:t>
    </dgm:pt>
    <dgm:pt modelId="{B1F89AC4-82F5-4641-8008-FCFD646D90AA}">
      <dgm:prSet/>
      <dgm:spPr/>
      <dgm:t>
        <a:bodyPr/>
        <a:lstStyle/>
        <a:p>
          <a:r>
            <a:rPr lang="en-US" dirty="0" smtClean="0"/>
            <a:t>Genetically encoded</a:t>
          </a:r>
          <a:endParaRPr lang="en-US" dirty="0"/>
        </a:p>
      </dgm:t>
    </dgm:pt>
    <dgm:pt modelId="{E2C19BC9-DA83-7C43-A584-AF221C874BA8}" type="parTrans" cxnId="{D82CFFF1-1805-C249-B0BC-71C7AED37C0B}">
      <dgm:prSet/>
      <dgm:spPr/>
      <dgm:t>
        <a:bodyPr/>
        <a:lstStyle/>
        <a:p>
          <a:endParaRPr lang="en-US"/>
        </a:p>
      </dgm:t>
    </dgm:pt>
    <dgm:pt modelId="{4D2A855A-736E-5241-86B5-8958BDCBED12}" type="sibTrans" cxnId="{D82CFFF1-1805-C249-B0BC-71C7AED37C0B}">
      <dgm:prSet/>
      <dgm:spPr/>
      <dgm:t>
        <a:bodyPr/>
        <a:lstStyle/>
        <a:p>
          <a:endParaRPr lang="en-US"/>
        </a:p>
      </dgm:t>
    </dgm:pt>
    <dgm:pt modelId="{A0C1F1A4-3B55-2F48-A66C-D42F1E032EB2}">
      <dgm:prSet/>
      <dgm:spPr/>
      <dgm:t>
        <a:bodyPr/>
        <a:lstStyle/>
        <a:p>
          <a:r>
            <a:rPr lang="en-US" dirty="0" smtClean="0"/>
            <a:t>two </a:t>
          </a:r>
          <a:r>
            <a:rPr lang="en-US" dirty="0" err="1" smtClean="0"/>
            <a:t>fluors</a:t>
          </a:r>
          <a:r>
            <a:rPr lang="en-US" dirty="0" smtClean="0"/>
            <a:t> (FRET)</a:t>
          </a:r>
          <a:endParaRPr lang="en-US" dirty="0"/>
        </a:p>
      </dgm:t>
    </dgm:pt>
    <dgm:pt modelId="{5BA4743A-AD7B-E14C-9A53-45B468156D54}" type="parTrans" cxnId="{7FF4CF70-7E58-7146-8B16-A33B2D223CA1}">
      <dgm:prSet/>
      <dgm:spPr/>
      <dgm:t>
        <a:bodyPr/>
        <a:lstStyle/>
        <a:p>
          <a:endParaRPr lang="en-US"/>
        </a:p>
      </dgm:t>
    </dgm:pt>
    <dgm:pt modelId="{AC95FA0F-B35E-5643-BA06-A06E4889517C}" type="sibTrans" cxnId="{7FF4CF70-7E58-7146-8B16-A33B2D223CA1}">
      <dgm:prSet/>
      <dgm:spPr/>
      <dgm:t>
        <a:bodyPr/>
        <a:lstStyle/>
        <a:p>
          <a:endParaRPr lang="en-US"/>
        </a:p>
      </dgm:t>
    </dgm:pt>
    <dgm:pt modelId="{0437A733-618F-A446-BE44-482CDEBD0661}">
      <dgm:prSet/>
      <dgm:spPr/>
      <dgm:t>
        <a:bodyPr/>
        <a:lstStyle/>
        <a:p>
          <a:r>
            <a:rPr lang="en-US" dirty="0" smtClean="0"/>
            <a:t>single </a:t>
          </a:r>
          <a:r>
            <a:rPr lang="en-US" dirty="0" err="1" smtClean="0"/>
            <a:t>fluor</a:t>
          </a:r>
          <a:r>
            <a:rPr lang="en-US" dirty="0" smtClean="0"/>
            <a:t> (</a:t>
          </a:r>
          <a:r>
            <a:rPr lang="en-US" dirty="0" err="1" smtClean="0"/>
            <a:t>cpGFP</a:t>
          </a:r>
          <a:r>
            <a:rPr lang="en-US" dirty="0" smtClean="0"/>
            <a:t>)</a:t>
          </a:r>
          <a:endParaRPr lang="en-US" dirty="0"/>
        </a:p>
      </dgm:t>
    </dgm:pt>
    <dgm:pt modelId="{B6E99FCE-8AED-9C41-A1EC-80E38095216B}" type="parTrans" cxnId="{7A9D0265-A4B2-D140-A1B0-12748C889175}">
      <dgm:prSet/>
      <dgm:spPr/>
      <dgm:t>
        <a:bodyPr/>
        <a:lstStyle/>
        <a:p>
          <a:endParaRPr lang="en-US"/>
        </a:p>
      </dgm:t>
    </dgm:pt>
    <dgm:pt modelId="{930186FA-45F9-4B40-97A8-1369338F7A23}" type="sibTrans" cxnId="{7A9D0265-A4B2-D140-A1B0-12748C889175}">
      <dgm:prSet/>
      <dgm:spPr/>
      <dgm:t>
        <a:bodyPr/>
        <a:lstStyle/>
        <a:p>
          <a:endParaRPr lang="en-US"/>
        </a:p>
      </dgm:t>
    </dgm:pt>
    <dgm:pt modelId="{CCAFE873-8086-D94F-BD3C-020132EB07B0}">
      <dgm:prSet/>
      <dgm:spPr/>
      <dgm:t>
        <a:bodyPr/>
        <a:lstStyle/>
        <a:p>
          <a:r>
            <a:rPr lang="en-US" dirty="0" smtClean="0"/>
            <a:t>single wavelength</a:t>
          </a:r>
          <a:endParaRPr lang="en-US" dirty="0"/>
        </a:p>
      </dgm:t>
    </dgm:pt>
    <dgm:pt modelId="{BA5A4A2A-2B3F-3F43-B97E-D2027D95DBE7}" type="parTrans" cxnId="{CD3A9C87-2212-A443-8319-EC8A1360EE82}">
      <dgm:prSet/>
      <dgm:spPr/>
      <dgm:t>
        <a:bodyPr/>
        <a:lstStyle/>
        <a:p>
          <a:endParaRPr lang="en-US"/>
        </a:p>
      </dgm:t>
    </dgm:pt>
    <dgm:pt modelId="{6A793150-7491-7340-8300-4DA734EF1149}" type="sibTrans" cxnId="{CD3A9C87-2212-A443-8319-EC8A1360EE82}">
      <dgm:prSet/>
      <dgm:spPr/>
      <dgm:t>
        <a:bodyPr/>
        <a:lstStyle/>
        <a:p>
          <a:endParaRPr lang="en-US"/>
        </a:p>
      </dgm:t>
    </dgm:pt>
    <dgm:pt modelId="{13812357-7968-F941-9349-6CDB1B945337}" type="pres">
      <dgm:prSet presAssocID="{75FE4883-28D1-9B4B-8D2A-F4EF289807C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9922DB9-F6CB-594D-B151-D4CE2D45A036}" type="pres">
      <dgm:prSet presAssocID="{2729A0E5-0BEB-8441-8FBD-4D34EDDCC112}" presName="hierRoot1" presStyleCnt="0"/>
      <dgm:spPr/>
      <dgm:t>
        <a:bodyPr/>
        <a:lstStyle/>
        <a:p>
          <a:endParaRPr lang="en-US"/>
        </a:p>
      </dgm:t>
    </dgm:pt>
    <dgm:pt modelId="{D6C16757-7B76-7944-B169-70703D92AF7B}" type="pres">
      <dgm:prSet presAssocID="{2729A0E5-0BEB-8441-8FBD-4D34EDDCC112}" presName="composite" presStyleCnt="0"/>
      <dgm:spPr/>
      <dgm:t>
        <a:bodyPr/>
        <a:lstStyle/>
        <a:p>
          <a:endParaRPr lang="en-US"/>
        </a:p>
      </dgm:t>
    </dgm:pt>
    <dgm:pt modelId="{A399C5F6-9B58-4B45-A7E9-9C20E42FC0DD}" type="pres">
      <dgm:prSet presAssocID="{2729A0E5-0BEB-8441-8FBD-4D34EDDCC112}" presName="background" presStyleLbl="node0" presStyleIdx="0" presStyleCnt="1"/>
      <dgm:spPr/>
      <dgm:t>
        <a:bodyPr/>
        <a:lstStyle/>
        <a:p>
          <a:endParaRPr lang="en-US"/>
        </a:p>
      </dgm:t>
    </dgm:pt>
    <dgm:pt modelId="{1E9A08F0-B0E9-214E-8991-0984A2ECEC29}" type="pres">
      <dgm:prSet presAssocID="{2729A0E5-0BEB-8441-8FBD-4D34EDDCC112}" presName="text" presStyleLbl="fgAcc0" presStyleIdx="0" presStyleCnt="1" custScaleX="295909" custLinFactNeighborX="-25160" custLinFactNeighborY="8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117391-3F7E-9B42-AF56-B4B926152D17}" type="pres">
      <dgm:prSet presAssocID="{2729A0E5-0BEB-8441-8FBD-4D34EDDCC112}" presName="hierChild2" presStyleCnt="0"/>
      <dgm:spPr/>
      <dgm:t>
        <a:bodyPr/>
        <a:lstStyle/>
        <a:p>
          <a:endParaRPr lang="en-US"/>
        </a:p>
      </dgm:t>
    </dgm:pt>
    <dgm:pt modelId="{00D33388-3132-CB4C-9615-F1D4F344AF73}" type="pres">
      <dgm:prSet presAssocID="{5C20FF03-C953-8F40-B699-EAEA0F28E1EE}" presName="Name10" presStyleLbl="parChTrans1D2" presStyleIdx="0" presStyleCnt="2"/>
      <dgm:spPr/>
      <dgm:t>
        <a:bodyPr/>
        <a:lstStyle/>
        <a:p>
          <a:endParaRPr lang="en-US"/>
        </a:p>
      </dgm:t>
    </dgm:pt>
    <dgm:pt modelId="{1121D951-B755-7F4D-926B-D2301BBB796F}" type="pres">
      <dgm:prSet presAssocID="{B2E4D7C7-9522-C342-A516-EFE2DD9CA35B}" presName="hierRoot2" presStyleCnt="0"/>
      <dgm:spPr/>
      <dgm:t>
        <a:bodyPr/>
        <a:lstStyle/>
        <a:p>
          <a:endParaRPr lang="en-US"/>
        </a:p>
      </dgm:t>
    </dgm:pt>
    <dgm:pt modelId="{848AD78B-FABC-2C46-BECA-2846FCF3D795}" type="pres">
      <dgm:prSet presAssocID="{B2E4D7C7-9522-C342-A516-EFE2DD9CA35B}" presName="composite2" presStyleCnt="0"/>
      <dgm:spPr/>
      <dgm:t>
        <a:bodyPr/>
        <a:lstStyle/>
        <a:p>
          <a:endParaRPr lang="en-US"/>
        </a:p>
      </dgm:t>
    </dgm:pt>
    <dgm:pt modelId="{A52E5199-79D4-E74D-A1D0-FD4610CA74BC}" type="pres">
      <dgm:prSet presAssocID="{B2E4D7C7-9522-C342-A516-EFE2DD9CA35B}" presName="background2" presStyleLbl="node2" presStyleIdx="0" presStyleCnt="2"/>
      <dgm:spPr/>
      <dgm:t>
        <a:bodyPr/>
        <a:lstStyle/>
        <a:p>
          <a:endParaRPr lang="en-US"/>
        </a:p>
      </dgm:t>
    </dgm:pt>
    <dgm:pt modelId="{23D2C69E-7764-8E41-BA82-7898531D9434}" type="pres">
      <dgm:prSet presAssocID="{B2E4D7C7-9522-C342-A516-EFE2DD9CA35B}" presName="text2" presStyleLbl="fgAcc2" presStyleIdx="0" presStyleCnt="2" custScaleX="1411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B1EA34-F2AC-6F45-8B0A-724F8C5174E9}" type="pres">
      <dgm:prSet presAssocID="{B2E4D7C7-9522-C342-A516-EFE2DD9CA35B}" presName="hierChild3" presStyleCnt="0"/>
      <dgm:spPr/>
      <dgm:t>
        <a:bodyPr/>
        <a:lstStyle/>
        <a:p>
          <a:endParaRPr lang="en-US"/>
        </a:p>
      </dgm:t>
    </dgm:pt>
    <dgm:pt modelId="{CDAF5829-BD8A-1E4C-88D6-330CA1A0D518}" type="pres">
      <dgm:prSet presAssocID="{195F630D-B125-A24B-96FF-5B80970C290E}" presName="Name17" presStyleLbl="parChTrans1D3" presStyleIdx="0" presStyleCnt="4"/>
      <dgm:spPr/>
      <dgm:t>
        <a:bodyPr/>
        <a:lstStyle/>
        <a:p>
          <a:endParaRPr lang="en-US"/>
        </a:p>
      </dgm:t>
    </dgm:pt>
    <dgm:pt modelId="{24A5778B-5FB6-534B-BC13-338503427CA6}" type="pres">
      <dgm:prSet presAssocID="{C82CC337-8BBF-2141-BCFB-BBA2421B12ED}" presName="hierRoot3" presStyleCnt="0"/>
      <dgm:spPr/>
      <dgm:t>
        <a:bodyPr/>
        <a:lstStyle/>
        <a:p>
          <a:endParaRPr lang="en-US"/>
        </a:p>
      </dgm:t>
    </dgm:pt>
    <dgm:pt modelId="{14469452-1FB7-B042-9B68-BD5474FFF725}" type="pres">
      <dgm:prSet presAssocID="{C82CC337-8BBF-2141-BCFB-BBA2421B12ED}" presName="composite3" presStyleCnt="0"/>
      <dgm:spPr/>
      <dgm:t>
        <a:bodyPr/>
        <a:lstStyle/>
        <a:p>
          <a:endParaRPr lang="en-US"/>
        </a:p>
      </dgm:t>
    </dgm:pt>
    <dgm:pt modelId="{3D10C4FD-C953-B247-AED8-A2765E44A359}" type="pres">
      <dgm:prSet presAssocID="{C82CC337-8BBF-2141-BCFB-BBA2421B12ED}" presName="background3" presStyleLbl="node3" presStyleIdx="0" presStyleCnt="4"/>
      <dgm:spPr/>
      <dgm:t>
        <a:bodyPr/>
        <a:lstStyle/>
        <a:p>
          <a:endParaRPr lang="en-US"/>
        </a:p>
      </dgm:t>
    </dgm:pt>
    <dgm:pt modelId="{26C7FF04-C8CB-D740-A18C-E5878F2BCA22}" type="pres">
      <dgm:prSet presAssocID="{C82CC337-8BBF-2141-BCFB-BBA2421B12ED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2FB278-BA5B-2F46-8697-9DE5B80A402F}" type="pres">
      <dgm:prSet presAssocID="{C82CC337-8BBF-2141-BCFB-BBA2421B12ED}" presName="hierChild4" presStyleCnt="0"/>
      <dgm:spPr/>
      <dgm:t>
        <a:bodyPr/>
        <a:lstStyle/>
        <a:p>
          <a:endParaRPr lang="en-US"/>
        </a:p>
      </dgm:t>
    </dgm:pt>
    <dgm:pt modelId="{C57FD287-4964-7349-831A-966973DF91DE}" type="pres">
      <dgm:prSet presAssocID="{BA5A4A2A-2B3F-3F43-B97E-D2027D95DBE7}" presName="Name17" presStyleLbl="parChTrans1D3" presStyleIdx="1" presStyleCnt="4"/>
      <dgm:spPr/>
      <dgm:t>
        <a:bodyPr/>
        <a:lstStyle/>
        <a:p>
          <a:endParaRPr lang="en-US"/>
        </a:p>
      </dgm:t>
    </dgm:pt>
    <dgm:pt modelId="{2B867FD8-7EF2-CD41-AD1E-EFD1EB2F14AF}" type="pres">
      <dgm:prSet presAssocID="{CCAFE873-8086-D94F-BD3C-020132EB07B0}" presName="hierRoot3" presStyleCnt="0"/>
      <dgm:spPr/>
      <dgm:t>
        <a:bodyPr/>
        <a:lstStyle/>
        <a:p>
          <a:endParaRPr lang="en-US"/>
        </a:p>
      </dgm:t>
    </dgm:pt>
    <dgm:pt modelId="{D0BF0290-3830-3D4C-B9A2-A38F869E840B}" type="pres">
      <dgm:prSet presAssocID="{CCAFE873-8086-D94F-BD3C-020132EB07B0}" presName="composite3" presStyleCnt="0"/>
      <dgm:spPr/>
      <dgm:t>
        <a:bodyPr/>
        <a:lstStyle/>
        <a:p>
          <a:endParaRPr lang="en-US"/>
        </a:p>
      </dgm:t>
    </dgm:pt>
    <dgm:pt modelId="{5F832ACA-CFEB-BF4F-B099-E2D18F7C3127}" type="pres">
      <dgm:prSet presAssocID="{CCAFE873-8086-D94F-BD3C-020132EB07B0}" presName="background3" presStyleLbl="node3" presStyleIdx="1" presStyleCnt="4"/>
      <dgm:spPr/>
      <dgm:t>
        <a:bodyPr/>
        <a:lstStyle/>
        <a:p>
          <a:endParaRPr lang="en-US"/>
        </a:p>
      </dgm:t>
    </dgm:pt>
    <dgm:pt modelId="{B50867D1-88EF-974B-9916-9911B09E383E}" type="pres">
      <dgm:prSet presAssocID="{CCAFE873-8086-D94F-BD3C-020132EB07B0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6589AD-7ABF-1A4A-8986-AF739FD3F7BE}" type="pres">
      <dgm:prSet presAssocID="{CCAFE873-8086-D94F-BD3C-020132EB07B0}" presName="hierChild4" presStyleCnt="0"/>
      <dgm:spPr/>
      <dgm:t>
        <a:bodyPr/>
        <a:lstStyle/>
        <a:p>
          <a:endParaRPr lang="en-US"/>
        </a:p>
      </dgm:t>
    </dgm:pt>
    <dgm:pt modelId="{3C2B9431-60E5-084D-A1BC-C06B06DD6518}" type="pres">
      <dgm:prSet presAssocID="{533A4A5D-11AF-4149-85DF-B347F8399CE3}" presName="Name10" presStyleLbl="parChTrans1D2" presStyleIdx="1" presStyleCnt="2"/>
      <dgm:spPr/>
      <dgm:t>
        <a:bodyPr/>
        <a:lstStyle/>
        <a:p>
          <a:endParaRPr lang="en-US"/>
        </a:p>
      </dgm:t>
    </dgm:pt>
    <dgm:pt modelId="{46884B05-C91C-D645-96EB-492CC82B92F3}" type="pres">
      <dgm:prSet presAssocID="{23441342-863A-7242-8C7E-22CA188CC582}" presName="hierRoot2" presStyleCnt="0"/>
      <dgm:spPr/>
      <dgm:t>
        <a:bodyPr/>
        <a:lstStyle/>
        <a:p>
          <a:endParaRPr lang="en-US"/>
        </a:p>
      </dgm:t>
    </dgm:pt>
    <dgm:pt modelId="{E5CE0A4D-E065-0A4A-AC36-DB7DA6C0045B}" type="pres">
      <dgm:prSet presAssocID="{23441342-863A-7242-8C7E-22CA188CC582}" presName="composite2" presStyleCnt="0"/>
      <dgm:spPr/>
      <dgm:t>
        <a:bodyPr/>
        <a:lstStyle/>
        <a:p>
          <a:endParaRPr lang="en-US"/>
        </a:p>
      </dgm:t>
    </dgm:pt>
    <dgm:pt modelId="{EA6266C0-68DE-4241-A534-424215F31108}" type="pres">
      <dgm:prSet presAssocID="{23441342-863A-7242-8C7E-22CA188CC582}" presName="background2" presStyleLbl="node2" presStyleIdx="1" presStyleCnt="2"/>
      <dgm:spPr/>
      <dgm:t>
        <a:bodyPr/>
        <a:lstStyle/>
        <a:p>
          <a:endParaRPr lang="en-US"/>
        </a:p>
      </dgm:t>
    </dgm:pt>
    <dgm:pt modelId="{4B998BDD-03CA-F141-BA46-CC8F2CD9A0CE}" type="pres">
      <dgm:prSet presAssocID="{23441342-863A-7242-8C7E-22CA188CC582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845DC9-E6F6-5E42-80CA-97E83A383F27}" type="pres">
      <dgm:prSet presAssocID="{23441342-863A-7242-8C7E-22CA188CC582}" presName="hierChild3" presStyleCnt="0"/>
      <dgm:spPr/>
      <dgm:t>
        <a:bodyPr/>
        <a:lstStyle/>
        <a:p>
          <a:endParaRPr lang="en-US"/>
        </a:p>
      </dgm:t>
    </dgm:pt>
    <dgm:pt modelId="{AB0CACC8-7CDC-8041-9071-187C596E1E18}" type="pres">
      <dgm:prSet presAssocID="{0524C276-9984-B54D-8D67-6DCC0CAA69B3}" presName="Name17" presStyleLbl="parChTrans1D3" presStyleIdx="2" presStyleCnt="4"/>
      <dgm:spPr/>
      <dgm:t>
        <a:bodyPr/>
        <a:lstStyle/>
        <a:p>
          <a:endParaRPr lang="en-US"/>
        </a:p>
      </dgm:t>
    </dgm:pt>
    <dgm:pt modelId="{2B8A8807-7A12-E543-A508-4BB2A353110B}" type="pres">
      <dgm:prSet presAssocID="{E1F06F58-FC66-9E4A-82AE-D54ED15A64DA}" presName="hierRoot3" presStyleCnt="0"/>
      <dgm:spPr/>
      <dgm:t>
        <a:bodyPr/>
        <a:lstStyle/>
        <a:p>
          <a:endParaRPr lang="en-US"/>
        </a:p>
      </dgm:t>
    </dgm:pt>
    <dgm:pt modelId="{69529DA8-60E5-F14D-B5BF-368CD005B88E}" type="pres">
      <dgm:prSet presAssocID="{E1F06F58-FC66-9E4A-82AE-D54ED15A64DA}" presName="composite3" presStyleCnt="0"/>
      <dgm:spPr/>
      <dgm:t>
        <a:bodyPr/>
        <a:lstStyle/>
        <a:p>
          <a:endParaRPr lang="en-US"/>
        </a:p>
      </dgm:t>
    </dgm:pt>
    <dgm:pt modelId="{2CF1139C-B51D-C642-BB88-F6D1346E937F}" type="pres">
      <dgm:prSet presAssocID="{E1F06F58-FC66-9E4A-82AE-D54ED15A64DA}" presName="background3" presStyleLbl="node3" presStyleIdx="2" presStyleCnt="4"/>
      <dgm:spPr/>
      <dgm:t>
        <a:bodyPr/>
        <a:lstStyle/>
        <a:p>
          <a:endParaRPr lang="en-US"/>
        </a:p>
      </dgm:t>
    </dgm:pt>
    <dgm:pt modelId="{027A4670-5CE8-BD49-B830-E26E9A380784}" type="pres">
      <dgm:prSet presAssocID="{E1F06F58-FC66-9E4A-82AE-D54ED15A64DA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F8A0DB-92C8-4A41-A99E-E07C9D857CE3}" type="pres">
      <dgm:prSet presAssocID="{E1F06F58-FC66-9E4A-82AE-D54ED15A64DA}" presName="hierChild4" presStyleCnt="0"/>
      <dgm:spPr/>
      <dgm:t>
        <a:bodyPr/>
        <a:lstStyle/>
        <a:p>
          <a:endParaRPr lang="en-US"/>
        </a:p>
      </dgm:t>
    </dgm:pt>
    <dgm:pt modelId="{FD65D4F6-1262-644D-B788-D0E993D4E00D}" type="pres">
      <dgm:prSet presAssocID="{E2C19BC9-DA83-7C43-A584-AF221C874BA8}" presName="Name17" presStyleLbl="parChTrans1D3" presStyleIdx="3" presStyleCnt="4"/>
      <dgm:spPr/>
      <dgm:t>
        <a:bodyPr/>
        <a:lstStyle/>
        <a:p>
          <a:endParaRPr lang="en-US"/>
        </a:p>
      </dgm:t>
    </dgm:pt>
    <dgm:pt modelId="{CB9C54D5-0217-B242-AB2A-3D7B7A4452F4}" type="pres">
      <dgm:prSet presAssocID="{B1F89AC4-82F5-4641-8008-FCFD646D90AA}" presName="hierRoot3" presStyleCnt="0"/>
      <dgm:spPr/>
      <dgm:t>
        <a:bodyPr/>
        <a:lstStyle/>
        <a:p>
          <a:endParaRPr lang="en-US"/>
        </a:p>
      </dgm:t>
    </dgm:pt>
    <dgm:pt modelId="{98F28774-8544-4640-A32F-E26F12E05275}" type="pres">
      <dgm:prSet presAssocID="{B1F89AC4-82F5-4641-8008-FCFD646D90AA}" presName="composite3" presStyleCnt="0"/>
      <dgm:spPr/>
      <dgm:t>
        <a:bodyPr/>
        <a:lstStyle/>
        <a:p>
          <a:endParaRPr lang="en-US"/>
        </a:p>
      </dgm:t>
    </dgm:pt>
    <dgm:pt modelId="{5990D7F9-372F-D644-B340-678C93954AE3}" type="pres">
      <dgm:prSet presAssocID="{B1F89AC4-82F5-4641-8008-FCFD646D90AA}" presName="background3" presStyleLbl="node3" presStyleIdx="3" presStyleCnt="4"/>
      <dgm:spPr/>
      <dgm:t>
        <a:bodyPr/>
        <a:lstStyle/>
        <a:p>
          <a:endParaRPr lang="en-US"/>
        </a:p>
      </dgm:t>
    </dgm:pt>
    <dgm:pt modelId="{5A1B338F-9467-6148-B736-B933C7D00665}" type="pres">
      <dgm:prSet presAssocID="{B1F89AC4-82F5-4641-8008-FCFD646D90AA}" presName="text3" presStyleLbl="fgAcc3" presStyleIdx="3" presStyleCnt="4" custScaleX="1880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5F9133-11EE-0A43-B719-5E529D52F155}" type="pres">
      <dgm:prSet presAssocID="{B1F89AC4-82F5-4641-8008-FCFD646D90AA}" presName="hierChild4" presStyleCnt="0"/>
      <dgm:spPr/>
      <dgm:t>
        <a:bodyPr/>
        <a:lstStyle/>
        <a:p>
          <a:endParaRPr lang="en-US"/>
        </a:p>
      </dgm:t>
    </dgm:pt>
    <dgm:pt modelId="{EC1F835C-FEEA-644E-97ED-BCF08EE4FCF6}" type="pres">
      <dgm:prSet presAssocID="{5BA4743A-AD7B-E14C-9A53-45B468156D54}" presName="Name23" presStyleLbl="parChTrans1D4" presStyleIdx="0" presStyleCnt="2"/>
      <dgm:spPr/>
      <dgm:t>
        <a:bodyPr/>
        <a:lstStyle/>
        <a:p>
          <a:endParaRPr lang="en-US"/>
        </a:p>
      </dgm:t>
    </dgm:pt>
    <dgm:pt modelId="{7A25C3F3-FBA1-974C-96FE-3A1F9683B553}" type="pres">
      <dgm:prSet presAssocID="{A0C1F1A4-3B55-2F48-A66C-D42F1E032EB2}" presName="hierRoot4" presStyleCnt="0"/>
      <dgm:spPr/>
      <dgm:t>
        <a:bodyPr/>
        <a:lstStyle/>
        <a:p>
          <a:endParaRPr lang="en-US"/>
        </a:p>
      </dgm:t>
    </dgm:pt>
    <dgm:pt modelId="{35CD54FC-9317-6A4A-A1E6-A79060B1FD73}" type="pres">
      <dgm:prSet presAssocID="{A0C1F1A4-3B55-2F48-A66C-D42F1E032EB2}" presName="composite4" presStyleCnt="0"/>
      <dgm:spPr/>
      <dgm:t>
        <a:bodyPr/>
        <a:lstStyle/>
        <a:p>
          <a:endParaRPr lang="en-US"/>
        </a:p>
      </dgm:t>
    </dgm:pt>
    <dgm:pt modelId="{8E88FD72-83C6-0243-9698-72071089913A}" type="pres">
      <dgm:prSet presAssocID="{A0C1F1A4-3B55-2F48-A66C-D42F1E032EB2}" presName="background4" presStyleLbl="node4" presStyleIdx="0" presStyleCnt="2"/>
      <dgm:spPr/>
      <dgm:t>
        <a:bodyPr/>
        <a:lstStyle/>
        <a:p>
          <a:endParaRPr lang="en-US"/>
        </a:p>
      </dgm:t>
    </dgm:pt>
    <dgm:pt modelId="{02CBEA36-2A7F-2D46-B619-C0C8239D8555}" type="pres">
      <dgm:prSet presAssocID="{A0C1F1A4-3B55-2F48-A66C-D42F1E032EB2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3FA117-8D92-4E47-B293-D1507C879244}" type="pres">
      <dgm:prSet presAssocID="{A0C1F1A4-3B55-2F48-A66C-D42F1E032EB2}" presName="hierChild5" presStyleCnt="0"/>
      <dgm:spPr/>
      <dgm:t>
        <a:bodyPr/>
        <a:lstStyle/>
        <a:p>
          <a:endParaRPr lang="en-US"/>
        </a:p>
      </dgm:t>
    </dgm:pt>
    <dgm:pt modelId="{DBA0940E-1B89-904F-B1E6-F11827BD2372}" type="pres">
      <dgm:prSet presAssocID="{B6E99FCE-8AED-9C41-A1EC-80E38095216B}" presName="Name23" presStyleLbl="parChTrans1D4" presStyleIdx="1" presStyleCnt="2"/>
      <dgm:spPr/>
      <dgm:t>
        <a:bodyPr/>
        <a:lstStyle/>
        <a:p>
          <a:endParaRPr lang="en-US"/>
        </a:p>
      </dgm:t>
    </dgm:pt>
    <dgm:pt modelId="{3080D037-9FFF-A14A-9FFB-BC1BE84DB3B6}" type="pres">
      <dgm:prSet presAssocID="{0437A733-618F-A446-BE44-482CDEBD0661}" presName="hierRoot4" presStyleCnt="0"/>
      <dgm:spPr/>
      <dgm:t>
        <a:bodyPr/>
        <a:lstStyle/>
        <a:p>
          <a:endParaRPr lang="en-US"/>
        </a:p>
      </dgm:t>
    </dgm:pt>
    <dgm:pt modelId="{4FFB7D6B-D696-9748-B197-50894990FFA3}" type="pres">
      <dgm:prSet presAssocID="{0437A733-618F-A446-BE44-482CDEBD0661}" presName="composite4" presStyleCnt="0"/>
      <dgm:spPr/>
      <dgm:t>
        <a:bodyPr/>
        <a:lstStyle/>
        <a:p>
          <a:endParaRPr lang="en-US"/>
        </a:p>
      </dgm:t>
    </dgm:pt>
    <dgm:pt modelId="{831018D5-6801-1549-A3BB-7ACA287855C5}" type="pres">
      <dgm:prSet presAssocID="{0437A733-618F-A446-BE44-482CDEBD0661}" presName="background4" presStyleLbl="node4" presStyleIdx="1" presStyleCnt="2"/>
      <dgm:spPr/>
      <dgm:t>
        <a:bodyPr/>
        <a:lstStyle/>
        <a:p>
          <a:endParaRPr lang="en-US"/>
        </a:p>
      </dgm:t>
    </dgm:pt>
    <dgm:pt modelId="{6A4F66B1-248C-A647-879B-D6353680C813}" type="pres">
      <dgm:prSet presAssocID="{0437A733-618F-A446-BE44-482CDEBD0661}" presName="text4" presStyleLbl="fgAcc4" presStyleIdx="1" presStyleCnt="2" custScaleX="1539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6EA3A5-8FA9-3041-9AED-762EFFAAEF74}" type="pres">
      <dgm:prSet presAssocID="{0437A733-618F-A446-BE44-482CDEBD0661}" presName="hierChild5" presStyleCnt="0"/>
      <dgm:spPr/>
      <dgm:t>
        <a:bodyPr/>
        <a:lstStyle/>
        <a:p>
          <a:endParaRPr lang="en-US"/>
        </a:p>
      </dgm:t>
    </dgm:pt>
  </dgm:ptLst>
  <dgm:cxnLst>
    <dgm:cxn modelId="{863EE6A2-F49F-8D4D-904C-C4556A78E363}" type="presOf" srcId="{533A4A5D-11AF-4149-85DF-B347F8399CE3}" destId="{3C2B9431-60E5-084D-A1BC-C06B06DD6518}" srcOrd="0" destOrd="0" presId="urn:microsoft.com/office/officeart/2005/8/layout/hierarchy1"/>
    <dgm:cxn modelId="{DC09F002-827C-9945-8024-B3FD58840CC0}" type="presOf" srcId="{B6E99FCE-8AED-9C41-A1EC-80E38095216B}" destId="{DBA0940E-1B89-904F-B1E6-F11827BD2372}" srcOrd="0" destOrd="0" presId="urn:microsoft.com/office/officeart/2005/8/layout/hierarchy1"/>
    <dgm:cxn modelId="{26A9D0B3-C9FD-E140-BAEB-762ADFADC7D2}" type="presOf" srcId="{195F630D-B125-A24B-96FF-5B80970C290E}" destId="{CDAF5829-BD8A-1E4C-88D6-330CA1A0D518}" srcOrd="0" destOrd="0" presId="urn:microsoft.com/office/officeart/2005/8/layout/hierarchy1"/>
    <dgm:cxn modelId="{F8D5DC84-7B8B-F34A-B185-7473FA42DC32}" type="presOf" srcId="{2729A0E5-0BEB-8441-8FBD-4D34EDDCC112}" destId="{1E9A08F0-B0E9-214E-8991-0984A2ECEC29}" srcOrd="0" destOrd="0" presId="urn:microsoft.com/office/officeart/2005/8/layout/hierarchy1"/>
    <dgm:cxn modelId="{7FF4CF70-7E58-7146-8B16-A33B2D223CA1}" srcId="{B1F89AC4-82F5-4641-8008-FCFD646D90AA}" destId="{A0C1F1A4-3B55-2F48-A66C-D42F1E032EB2}" srcOrd="0" destOrd="0" parTransId="{5BA4743A-AD7B-E14C-9A53-45B468156D54}" sibTransId="{AC95FA0F-B35E-5643-BA06-A06E4889517C}"/>
    <dgm:cxn modelId="{479F45A8-CA43-4A43-BE6C-D7637502A442}" srcId="{23441342-863A-7242-8C7E-22CA188CC582}" destId="{E1F06F58-FC66-9E4A-82AE-D54ED15A64DA}" srcOrd="0" destOrd="0" parTransId="{0524C276-9984-B54D-8D67-6DCC0CAA69B3}" sibTransId="{3B9112D7-7615-B949-96FE-94DA75ED4DEB}"/>
    <dgm:cxn modelId="{CD433320-D436-174A-88DA-7EE9363CCCA7}" srcId="{75FE4883-28D1-9B4B-8D2A-F4EF289807CF}" destId="{2729A0E5-0BEB-8441-8FBD-4D34EDDCC112}" srcOrd="0" destOrd="0" parTransId="{0BD95DA8-16AD-8C40-9205-B2BFDFAC27A4}" sibTransId="{54121CAE-E06E-9A47-85E4-6B1938C320ED}"/>
    <dgm:cxn modelId="{B7C2613F-1FCF-5E4A-B0EF-8E5272392F7F}" type="presOf" srcId="{B1F89AC4-82F5-4641-8008-FCFD646D90AA}" destId="{5A1B338F-9467-6148-B736-B933C7D00665}" srcOrd="0" destOrd="0" presId="urn:microsoft.com/office/officeart/2005/8/layout/hierarchy1"/>
    <dgm:cxn modelId="{7A9D0265-A4B2-D140-A1B0-12748C889175}" srcId="{B1F89AC4-82F5-4641-8008-FCFD646D90AA}" destId="{0437A733-618F-A446-BE44-482CDEBD0661}" srcOrd="1" destOrd="0" parTransId="{B6E99FCE-8AED-9C41-A1EC-80E38095216B}" sibTransId="{930186FA-45F9-4B40-97A8-1369338F7A23}"/>
    <dgm:cxn modelId="{55FDE1D6-85D1-C947-A12D-B0A7B517525D}" type="presOf" srcId="{BA5A4A2A-2B3F-3F43-B97E-D2027D95DBE7}" destId="{C57FD287-4964-7349-831A-966973DF91DE}" srcOrd="0" destOrd="0" presId="urn:microsoft.com/office/officeart/2005/8/layout/hierarchy1"/>
    <dgm:cxn modelId="{9FDAB4F4-22F6-764C-B0CE-7057C4254F92}" type="presOf" srcId="{E1F06F58-FC66-9E4A-82AE-D54ED15A64DA}" destId="{027A4670-5CE8-BD49-B830-E26E9A380784}" srcOrd="0" destOrd="0" presId="urn:microsoft.com/office/officeart/2005/8/layout/hierarchy1"/>
    <dgm:cxn modelId="{5ECE663B-D2F9-3846-ABF7-1341AE9DDE5E}" type="presOf" srcId="{23441342-863A-7242-8C7E-22CA188CC582}" destId="{4B998BDD-03CA-F141-BA46-CC8F2CD9A0CE}" srcOrd="0" destOrd="0" presId="urn:microsoft.com/office/officeart/2005/8/layout/hierarchy1"/>
    <dgm:cxn modelId="{AAC39CA3-601F-9348-9ADB-C34A431FF156}" type="presOf" srcId="{75FE4883-28D1-9B4B-8D2A-F4EF289807CF}" destId="{13812357-7968-F941-9349-6CDB1B945337}" srcOrd="0" destOrd="0" presId="urn:microsoft.com/office/officeart/2005/8/layout/hierarchy1"/>
    <dgm:cxn modelId="{CCF49AAA-020F-B540-A6A8-F1FCF6628683}" type="presOf" srcId="{E2C19BC9-DA83-7C43-A584-AF221C874BA8}" destId="{FD65D4F6-1262-644D-B788-D0E993D4E00D}" srcOrd="0" destOrd="0" presId="urn:microsoft.com/office/officeart/2005/8/layout/hierarchy1"/>
    <dgm:cxn modelId="{403E9901-2217-5347-82EF-7E32F32C1AE4}" type="presOf" srcId="{5C20FF03-C953-8F40-B699-EAEA0F28E1EE}" destId="{00D33388-3132-CB4C-9615-F1D4F344AF73}" srcOrd="0" destOrd="0" presId="urn:microsoft.com/office/officeart/2005/8/layout/hierarchy1"/>
    <dgm:cxn modelId="{D82CFFF1-1805-C249-B0BC-71C7AED37C0B}" srcId="{23441342-863A-7242-8C7E-22CA188CC582}" destId="{B1F89AC4-82F5-4641-8008-FCFD646D90AA}" srcOrd="1" destOrd="0" parTransId="{E2C19BC9-DA83-7C43-A584-AF221C874BA8}" sibTransId="{4D2A855A-736E-5241-86B5-8958BDCBED12}"/>
    <dgm:cxn modelId="{D76BD539-CF17-A647-BFD8-95FA9905A28E}" type="presOf" srcId="{B2E4D7C7-9522-C342-A516-EFE2DD9CA35B}" destId="{23D2C69E-7764-8E41-BA82-7898531D9434}" srcOrd="0" destOrd="0" presId="urn:microsoft.com/office/officeart/2005/8/layout/hierarchy1"/>
    <dgm:cxn modelId="{48A86D41-153E-754E-BB74-015B9E0BCBC2}" type="presOf" srcId="{C82CC337-8BBF-2141-BCFB-BBA2421B12ED}" destId="{26C7FF04-C8CB-D740-A18C-E5878F2BCA22}" srcOrd="0" destOrd="0" presId="urn:microsoft.com/office/officeart/2005/8/layout/hierarchy1"/>
    <dgm:cxn modelId="{1EE4A0BA-7FB3-D243-AD87-D3E5FC5F355F}" srcId="{2729A0E5-0BEB-8441-8FBD-4D34EDDCC112}" destId="{B2E4D7C7-9522-C342-A516-EFE2DD9CA35B}" srcOrd="0" destOrd="0" parTransId="{5C20FF03-C953-8F40-B699-EAEA0F28E1EE}" sibTransId="{501A8474-7267-6247-BCDF-7B18AA77BFC0}"/>
    <dgm:cxn modelId="{96DEC33D-F619-5A4E-8C6F-C232DDEEC2E4}" type="presOf" srcId="{0524C276-9984-B54D-8D67-6DCC0CAA69B3}" destId="{AB0CACC8-7CDC-8041-9071-187C596E1E18}" srcOrd="0" destOrd="0" presId="urn:microsoft.com/office/officeart/2005/8/layout/hierarchy1"/>
    <dgm:cxn modelId="{A7B498CF-07F0-2240-94AB-D90EFF7A6EE2}" srcId="{B2E4D7C7-9522-C342-A516-EFE2DD9CA35B}" destId="{C82CC337-8BBF-2141-BCFB-BBA2421B12ED}" srcOrd="0" destOrd="0" parTransId="{195F630D-B125-A24B-96FF-5B80970C290E}" sibTransId="{44A06BCA-593E-8843-B057-7A41EA6B8568}"/>
    <dgm:cxn modelId="{8B6E8C1A-A874-A142-872E-6592BBEF44D7}" type="presOf" srcId="{5BA4743A-AD7B-E14C-9A53-45B468156D54}" destId="{EC1F835C-FEEA-644E-97ED-BCF08EE4FCF6}" srcOrd="0" destOrd="0" presId="urn:microsoft.com/office/officeart/2005/8/layout/hierarchy1"/>
    <dgm:cxn modelId="{EFFB71F2-0898-0B46-B704-890A772AA0F2}" type="presOf" srcId="{CCAFE873-8086-D94F-BD3C-020132EB07B0}" destId="{B50867D1-88EF-974B-9916-9911B09E383E}" srcOrd="0" destOrd="0" presId="urn:microsoft.com/office/officeart/2005/8/layout/hierarchy1"/>
    <dgm:cxn modelId="{370C11C3-973F-3945-B354-6B1D68B296C6}" srcId="{2729A0E5-0BEB-8441-8FBD-4D34EDDCC112}" destId="{23441342-863A-7242-8C7E-22CA188CC582}" srcOrd="1" destOrd="0" parTransId="{533A4A5D-11AF-4149-85DF-B347F8399CE3}" sibTransId="{42CA0E26-73DD-494C-811F-CA1B01C11591}"/>
    <dgm:cxn modelId="{4C4B6B1C-1BE4-9349-AF87-A24BE322DE45}" type="presOf" srcId="{0437A733-618F-A446-BE44-482CDEBD0661}" destId="{6A4F66B1-248C-A647-879B-D6353680C813}" srcOrd="0" destOrd="0" presId="urn:microsoft.com/office/officeart/2005/8/layout/hierarchy1"/>
    <dgm:cxn modelId="{44DC9682-E6F4-EB44-A315-91A645AF04BF}" type="presOf" srcId="{A0C1F1A4-3B55-2F48-A66C-D42F1E032EB2}" destId="{02CBEA36-2A7F-2D46-B619-C0C8239D8555}" srcOrd="0" destOrd="0" presId="urn:microsoft.com/office/officeart/2005/8/layout/hierarchy1"/>
    <dgm:cxn modelId="{CD3A9C87-2212-A443-8319-EC8A1360EE82}" srcId="{B2E4D7C7-9522-C342-A516-EFE2DD9CA35B}" destId="{CCAFE873-8086-D94F-BD3C-020132EB07B0}" srcOrd="1" destOrd="0" parTransId="{BA5A4A2A-2B3F-3F43-B97E-D2027D95DBE7}" sibTransId="{6A793150-7491-7340-8300-4DA734EF1149}"/>
    <dgm:cxn modelId="{AA97A8FE-6952-D543-8DB2-AD8C82D71249}" type="presParOf" srcId="{13812357-7968-F941-9349-6CDB1B945337}" destId="{C9922DB9-F6CB-594D-B151-D4CE2D45A036}" srcOrd="0" destOrd="0" presId="urn:microsoft.com/office/officeart/2005/8/layout/hierarchy1"/>
    <dgm:cxn modelId="{C39501DF-C1A6-9849-AC74-8EE77764BF28}" type="presParOf" srcId="{C9922DB9-F6CB-594D-B151-D4CE2D45A036}" destId="{D6C16757-7B76-7944-B169-70703D92AF7B}" srcOrd="0" destOrd="0" presId="urn:microsoft.com/office/officeart/2005/8/layout/hierarchy1"/>
    <dgm:cxn modelId="{170B024B-E139-D249-A431-43A4B65D63B3}" type="presParOf" srcId="{D6C16757-7B76-7944-B169-70703D92AF7B}" destId="{A399C5F6-9B58-4B45-A7E9-9C20E42FC0DD}" srcOrd="0" destOrd="0" presId="urn:microsoft.com/office/officeart/2005/8/layout/hierarchy1"/>
    <dgm:cxn modelId="{C74E7267-8E6E-9747-8B06-CF133D6F537C}" type="presParOf" srcId="{D6C16757-7B76-7944-B169-70703D92AF7B}" destId="{1E9A08F0-B0E9-214E-8991-0984A2ECEC29}" srcOrd="1" destOrd="0" presId="urn:microsoft.com/office/officeart/2005/8/layout/hierarchy1"/>
    <dgm:cxn modelId="{B27C3887-83C2-744C-B76E-45D75967B13D}" type="presParOf" srcId="{C9922DB9-F6CB-594D-B151-D4CE2D45A036}" destId="{7B117391-3F7E-9B42-AF56-B4B926152D17}" srcOrd="1" destOrd="0" presId="urn:microsoft.com/office/officeart/2005/8/layout/hierarchy1"/>
    <dgm:cxn modelId="{0D359968-BA75-9645-9FBF-929F1F064420}" type="presParOf" srcId="{7B117391-3F7E-9B42-AF56-B4B926152D17}" destId="{00D33388-3132-CB4C-9615-F1D4F344AF73}" srcOrd="0" destOrd="0" presId="urn:microsoft.com/office/officeart/2005/8/layout/hierarchy1"/>
    <dgm:cxn modelId="{0229B728-14F6-4B42-9E41-CB14CF3615E3}" type="presParOf" srcId="{7B117391-3F7E-9B42-AF56-B4B926152D17}" destId="{1121D951-B755-7F4D-926B-D2301BBB796F}" srcOrd="1" destOrd="0" presId="urn:microsoft.com/office/officeart/2005/8/layout/hierarchy1"/>
    <dgm:cxn modelId="{BEA45E8A-35BC-734B-8837-65373C97CF4C}" type="presParOf" srcId="{1121D951-B755-7F4D-926B-D2301BBB796F}" destId="{848AD78B-FABC-2C46-BECA-2846FCF3D795}" srcOrd="0" destOrd="0" presId="urn:microsoft.com/office/officeart/2005/8/layout/hierarchy1"/>
    <dgm:cxn modelId="{F07C975A-1BEC-B441-822A-3D95D2D33F6C}" type="presParOf" srcId="{848AD78B-FABC-2C46-BECA-2846FCF3D795}" destId="{A52E5199-79D4-E74D-A1D0-FD4610CA74BC}" srcOrd="0" destOrd="0" presId="urn:microsoft.com/office/officeart/2005/8/layout/hierarchy1"/>
    <dgm:cxn modelId="{6018AE0B-0C66-754A-8F93-8D652FF1B744}" type="presParOf" srcId="{848AD78B-FABC-2C46-BECA-2846FCF3D795}" destId="{23D2C69E-7764-8E41-BA82-7898531D9434}" srcOrd="1" destOrd="0" presId="urn:microsoft.com/office/officeart/2005/8/layout/hierarchy1"/>
    <dgm:cxn modelId="{B217B6EF-ABB9-A740-AB78-80CF51B80F84}" type="presParOf" srcId="{1121D951-B755-7F4D-926B-D2301BBB796F}" destId="{C7B1EA34-F2AC-6F45-8B0A-724F8C5174E9}" srcOrd="1" destOrd="0" presId="urn:microsoft.com/office/officeart/2005/8/layout/hierarchy1"/>
    <dgm:cxn modelId="{352B4CF2-E11D-6D4C-A324-B9FCC735F935}" type="presParOf" srcId="{C7B1EA34-F2AC-6F45-8B0A-724F8C5174E9}" destId="{CDAF5829-BD8A-1E4C-88D6-330CA1A0D518}" srcOrd="0" destOrd="0" presId="urn:microsoft.com/office/officeart/2005/8/layout/hierarchy1"/>
    <dgm:cxn modelId="{E68EF923-9A45-9C46-8FF9-662B71F36D81}" type="presParOf" srcId="{C7B1EA34-F2AC-6F45-8B0A-724F8C5174E9}" destId="{24A5778B-5FB6-534B-BC13-338503427CA6}" srcOrd="1" destOrd="0" presId="urn:microsoft.com/office/officeart/2005/8/layout/hierarchy1"/>
    <dgm:cxn modelId="{1A9DC06F-742A-804C-A3D9-D50B59D7BAA7}" type="presParOf" srcId="{24A5778B-5FB6-534B-BC13-338503427CA6}" destId="{14469452-1FB7-B042-9B68-BD5474FFF725}" srcOrd="0" destOrd="0" presId="urn:microsoft.com/office/officeart/2005/8/layout/hierarchy1"/>
    <dgm:cxn modelId="{EC219A35-DBCC-2742-A43B-F9A6404F3875}" type="presParOf" srcId="{14469452-1FB7-B042-9B68-BD5474FFF725}" destId="{3D10C4FD-C953-B247-AED8-A2765E44A359}" srcOrd="0" destOrd="0" presId="urn:microsoft.com/office/officeart/2005/8/layout/hierarchy1"/>
    <dgm:cxn modelId="{EAE87800-BDA1-AC40-881F-366F16F938F4}" type="presParOf" srcId="{14469452-1FB7-B042-9B68-BD5474FFF725}" destId="{26C7FF04-C8CB-D740-A18C-E5878F2BCA22}" srcOrd="1" destOrd="0" presId="urn:microsoft.com/office/officeart/2005/8/layout/hierarchy1"/>
    <dgm:cxn modelId="{D6F1D62D-3963-C944-96CF-EED6B816077F}" type="presParOf" srcId="{24A5778B-5FB6-534B-BC13-338503427CA6}" destId="{E42FB278-BA5B-2F46-8697-9DE5B80A402F}" srcOrd="1" destOrd="0" presId="urn:microsoft.com/office/officeart/2005/8/layout/hierarchy1"/>
    <dgm:cxn modelId="{3FBC1167-3AC8-504E-8C1E-A24B1B8CB808}" type="presParOf" srcId="{C7B1EA34-F2AC-6F45-8B0A-724F8C5174E9}" destId="{C57FD287-4964-7349-831A-966973DF91DE}" srcOrd="2" destOrd="0" presId="urn:microsoft.com/office/officeart/2005/8/layout/hierarchy1"/>
    <dgm:cxn modelId="{1E3DC7D4-1F96-B442-AB03-549A10FA6E95}" type="presParOf" srcId="{C7B1EA34-F2AC-6F45-8B0A-724F8C5174E9}" destId="{2B867FD8-7EF2-CD41-AD1E-EFD1EB2F14AF}" srcOrd="3" destOrd="0" presId="urn:microsoft.com/office/officeart/2005/8/layout/hierarchy1"/>
    <dgm:cxn modelId="{AF4AAED0-CD38-6F42-BBE5-70E3EC5BE17E}" type="presParOf" srcId="{2B867FD8-7EF2-CD41-AD1E-EFD1EB2F14AF}" destId="{D0BF0290-3830-3D4C-B9A2-A38F869E840B}" srcOrd="0" destOrd="0" presId="urn:microsoft.com/office/officeart/2005/8/layout/hierarchy1"/>
    <dgm:cxn modelId="{6AFDCBA5-0FB1-EF4D-A8D2-055D98340A16}" type="presParOf" srcId="{D0BF0290-3830-3D4C-B9A2-A38F869E840B}" destId="{5F832ACA-CFEB-BF4F-B099-E2D18F7C3127}" srcOrd="0" destOrd="0" presId="urn:microsoft.com/office/officeart/2005/8/layout/hierarchy1"/>
    <dgm:cxn modelId="{591FC555-EBA0-554B-B94C-155E022D404C}" type="presParOf" srcId="{D0BF0290-3830-3D4C-B9A2-A38F869E840B}" destId="{B50867D1-88EF-974B-9916-9911B09E383E}" srcOrd="1" destOrd="0" presId="urn:microsoft.com/office/officeart/2005/8/layout/hierarchy1"/>
    <dgm:cxn modelId="{7A592A55-521D-C94F-BD90-5DD2AA55A9A8}" type="presParOf" srcId="{2B867FD8-7EF2-CD41-AD1E-EFD1EB2F14AF}" destId="{5C6589AD-7ABF-1A4A-8986-AF739FD3F7BE}" srcOrd="1" destOrd="0" presId="urn:microsoft.com/office/officeart/2005/8/layout/hierarchy1"/>
    <dgm:cxn modelId="{C03CFFA1-D572-324C-B605-C871B914D193}" type="presParOf" srcId="{7B117391-3F7E-9B42-AF56-B4B926152D17}" destId="{3C2B9431-60E5-084D-A1BC-C06B06DD6518}" srcOrd="2" destOrd="0" presId="urn:microsoft.com/office/officeart/2005/8/layout/hierarchy1"/>
    <dgm:cxn modelId="{5759D476-6C08-674B-91EA-2E26381E6ED7}" type="presParOf" srcId="{7B117391-3F7E-9B42-AF56-B4B926152D17}" destId="{46884B05-C91C-D645-96EB-492CC82B92F3}" srcOrd="3" destOrd="0" presId="urn:microsoft.com/office/officeart/2005/8/layout/hierarchy1"/>
    <dgm:cxn modelId="{B4394E43-DA91-DB40-BD46-6C0949647E47}" type="presParOf" srcId="{46884B05-C91C-D645-96EB-492CC82B92F3}" destId="{E5CE0A4D-E065-0A4A-AC36-DB7DA6C0045B}" srcOrd="0" destOrd="0" presId="urn:microsoft.com/office/officeart/2005/8/layout/hierarchy1"/>
    <dgm:cxn modelId="{EC9DD827-4913-9342-BD61-1792BB9806CF}" type="presParOf" srcId="{E5CE0A4D-E065-0A4A-AC36-DB7DA6C0045B}" destId="{EA6266C0-68DE-4241-A534-424215F31108}" srcOrd="0" destOrd="0" presId="urn:microsoft.com/office/officeart/2005/8/layout/hierarchy1"/>
    <dgm:cxn modelId="{73D17F93-6BDF-904D-AAC3-9108AA706BBC}" type="presParOf" srcId="{E5CE0A4D-E065-0A4A-AC36-DB7DA6C0045B}" destId="{4B998BDD-03CA-F141-BA46-CC8F2CD9A0CE}" srcOrd="1" destOrd="0" presId="urn:microsoft.com/office/officeart/2005/8/layout/hierarchy1"/>
    <dgm:cxn modelId="{82ADA2C8-08D2-1944-BED6-83FE15425B56}" type="presParOf" srcId="{46884B05-C91C-D645-96EB-492CC82B92F3}" destId="{86845DC9-E6F6-5E42-80CA-97E83A383F27}" srcOrd="1" destOrd="0" presId="urn:microsoft.com/office/officeart/2005/8/layout/hierarchy1"/>
    <dgm:cxn modelId="{C8DAF4DB-7709-2C4A-9A29-EEA2A62EB96E}" type="presParOf" srcId="{86845DC9-E6F6-5E42-80CA-97E83A383F27}" destId="{AB0CACC8-7CDC-8041-9071-187C596E1E18}" srcOrd="0" destOrd="0" presId="urn:microsoft.com/office/officeart/2005/8/layout/hierarchy1"/>
    <dgm:cxn modelId="{4B63F52E-45B5-1548-917F-71B0FFEDA4F3}" type="presParOf" srcId="{86845DC9-E6F6-5E42-80CA-97E83A383F27}" destId="{2B8A8807-7A12-E543-A508-4BB2A353110B}" srcOrd="1" destOrd="0" presId="urn:microsoft.com/office/officeart/2005/8/layout/hierarchy1"/>
    <dgm:cxn modelId="{95B91F45-9D0C-2A4E-8074-154EB262DF21}" type="presParOf" srcId="{2B8A8807-7A12-E543-A508-4BB2A353110B}" destId="{69529DA8-60E5-F14D-B5BF-368CD005B88E}" srcOrd="0" destOrd="0" presId="urn:microsoft.com/office/officeart/2005/8/layout/hierarchy1"/>
    <dgm:cxn modelId="{B015D821-23D5-5C45-BBC2-7BE01E13EAE5}" type="presParOf" srcId="{69529DA8-60E5-F14D-B5BF-368CD005B88E}" destId="{2CF1139C-B51D-C642-BB88-F6D1346E937F}" srcOrd="0" destOrd="0" presId="urn:microsoft.com/office/officeart/2005/8/layout/hierarchy1"/>
    <dgm:cxn modelId="{6F1D7284-0B0A-A94C-988F-14ACB8271226}" type="presParOf" srcId="{69529DA8-60E5-F14D-B5BF-368CD005B88E}" destId="{027A4670-5CE8-BD49-B830-E26E9A380784}" srcOrd="1" destOrd="0" presId="urn:microsoft.com/office/officeart/2005/8/layout/hierarchy1"/>
    <dgm:cxn modelId="{228B871B-D47B-AF4F-810E-892226AE4D8A}" type="presParOf" srcId="{2B8A8807-7A12-E543-A508-4BB2A353110B}" destId="{FAF8A0DB-92C8-4A41-A99E-E07C9D857CE3}" srcOrd="1" destOrd="0" presId="urn:microsoft.com/office/officeart/2005/8/layout/hierarchy1"/>
    <dgm:cxn modelId="{296A82B6-0271-A047-B8D3-8E071B69C17A}" type="presParOf" srcId="{86845DC9-E6F6-5E42-80CA-97E83A383F27}" destId="{FD65D4F6-1262-644D-B788-D0E993D4E00D}" srcOrd="2" destOrd="0" presId="urn:microsoft.com/office/officeart/2005/8/layout/hierarchy1"/>
    <dgm:cxn modelId="{D2ACEB85-882C-E34A-BBD7-144440600B29}" type="presParOf" srcId="{86845DC9-E6F6-5E42-80CA-97E83A383F27}" destId="{CB9C54D5-0217-B242-AB2A-3D7B7A4452F4}" srcOrd="3" destOrd="0" presId="urn:microsoft.com/office/officeart/2005/8/layout/hierarchy1"/>
    <dgm:cxn modelId="{98A22ABC-52BD-D84F-BB05-E9D05CF04274}" type="presParOf" srcId="{CB9C54D5-0217-B242-AB2A-3D7B7A4452F4}" destId="{98F28774-8544-4640-A32F-E26F12E05275}" srcOrd="0" destOrd="0" presId="urn:microsoft.com/office/officeart/2005/8/layout/hierarchy1"/>
    <dgm:cxn modelId="{40115060-3118-864C-86C9-8A7D0ACDBD46}" type="presParOf" srcId="{98F28774-8544-4640-A32F-E26F12E05275}" destId="{5990D7F9-372F-D644-B340-678C93954AE3}" srcOrd="0" destOrd="0" presId="urn:microsoft.com/office/officeart/2005/8/layout/hierarchy1"/>
    <dgm:cxn modelId="{52648C75-4D80-7A48-BC90-E59B5527BB55}" type="presParOf" srcId="{98F28774-8544-4640-A32F-E26F12E05275}" destId="{5A1B338F-9467-6148-B736-B933C7D00665}" srcOrd="1" destOrd="0" presId="urn:microsoft.com/office/officeart/2005/8/layout/hierarchy1"/>
    <dgm:cxn modelId="{81C7AE60-E614-C74B-B93E-2E139B18B320}" type="presParOf" srcId="{CB9C54D5-0217-B242-AB2A-3D7B7A4452F4}" destId="{515F9133-11EE-0A43-B719-5E529D52F155}" srcOrd="1" destOrd="0" presId="urn:microsoft.com/office/officeart/2005/8/layout/hierarchy1"/>
    <dgm:cxn modelId="{A3C54C1C-25BC-754A-9C7D-6415F62065BD}" type="presParOf" srcId="{515F9133-11EE-0A43-B719-5E529D52F155}" destId="{EC1F835C-FEEA-644E-97ED-BCF08EE4FCF6}" srcOrd="0" destOrd="0" presId="urn:microsoft.com/office/officeart/2005/8/layout/hierarchy1"/>
    <dgm:cxn modelId="{DD63EFE3-965A-9A4E-BFE1-6AB6D7977A74}" type="presParOf" srcId="{515F9133-11EE-0A43-B719-5E529D52F155}" destId="{7A25C3F3-FBA1-974C-96FE-3A1F9683B553}" srcOrd="1" destOrd="0" presId="urn:microsoft.com/office/officeart/2005/8/layout/hierarchy1"/>
    <dgm:cxn modelId="{3DDA0A62-E265-2342-A06D-4609B1295CDE}" type="presParOf" srcId="{7A25C3F3-FBA1-974C-96FE-3A1F9683B553}" destId="{35CD54FC-9317-6A4A-A1E6-A79060B1FD73}" srcOrd="0" destOrd="0" presId="urn:microsoft.com/office/officeart/2005/8/layout/hierarchy1"/>
    <dgm:cxn modelId="{C6B84F52-1A4D-7949-B5BA-1D86B6ADBCC6}" type="presParOf" srcId="{35CD54FC-9317-6A4A-A1E6-A79060B1FD73}" destId="{8E88FD72-83C6-0243-9698-72071089913A}" srcOrd="0" destOrd="0" presId="urn:microsoft.com/office/officeart/2005/8/layout/hierarchy1"/>
    <dgm:cxn modelId="{0124AAE9-04B0-9F45-9075-C4859429FA2A}" type="presParOf" srcId="{35CD54FC-9317-6A4A-A1E6-A79060B1FD73}" destId="{02CBEA36-2A7F-2D46-B619-C0C8239D8555}" srcOrd="1" destOrd="0" presId="urn:microsoft.com/office/officeart/2005/8/layout/hierarchy1"/>
    <dgm:cxn modelId="{EF93FBB0-6342-DF41-8DA2-3DFCD8321CBD}" type="presParOf" srcId="{7A25C3F3-FBA1-974C-96FE-3A1F9683B553}" destId="{123FA117-8D92-4E47-B293-D1507C879244}" srcOrd="1" destOrd="0" presId="urn:microsoft.com/office/officeart/2005/8/layout/hierarchy1"/>
    <dgm:cxn modelId="{EF3899B0-6255-3F46-BA50-8CB45D77D3E0}" type="presParOf" srcId="{515F9133-11EE-0A43-B719-5E529D52F155}" destId="{DBA0940E-1B89-904F-B1E6-F11827BD2372}" srcOrd="2" destOrd="0" presId="urn:microsoft.com/office/officeart/2005/8/layout/hierarchy1"/>
    <dgm:cxn modelId="{1C4A5827-DE0B-0040-95B1-70E65E1713BF}" type="presParOf" srcId="{515F9133-11EE-0A43-B719-5E529D52F155}" destId="{3080D037-9FFF-A14A-9FFB-BC1BE84DB3B6}" srcOrd="3" destOrd="0" presId="urn:microsoft.com/office/officeart/2005/8/layout/hierarchy1"/>
    <dgm:cxn modelId="{185918BA-CC38-FD45-BD0E-8D92E76591C0}" type="presParOf" srcId="{3080D037-9FFF-A14A-9FFB-BC1BE84DB3B6}" destId="{4FFB7D6B-D696-9748-B197-50894990FFA3}" srcOrd="0" destOrd="0" presId="urn:microsoft.com/office/officeart/2005/8/layout/hierarchy1"/>
    <dgm:cxn modelId="{02EEFF83-84B4-8F46-B3BB-15B0FB508C9D}" type="presParOf" srcId="{4FFB7D6B-D696-9748-B197-50894990FFA3}" destId="{831018D5-6801-1549-A3BB-7ACA287855C5}" srcOrd="0" destOrd="0" presId="urn:microsoft.com/office/officeart/2005/8/layout/hierarchy1"/>
    <dgm:cxn modelId="{81DFE820-8516-F246-BAA4-C0360F31BCF4}" type="presParOf" srcId="{4FFB7D6B-D696-9748-B197-50894990FFA3}" destId="{6A4F66B1-248C-A647-879B-D6353680C813}" srcOrd="1" destOrd="0" presId="urn:microsoft.com/office/officeart/2005/8/layout/hierarchy1"/>
    <dgm:cxn modelId="{6FEF993E-FCEC-7140-B83B-81E4FACF5226}" type="presParOf" srcId="{3080D037-9FFF-A14A-9FFB-BC1BE84DB3B6}" destId="{AF6EA3A5-8FA9-3041-9AED-762EFFAAEF7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0940E-1B89-904F-B1E6-F11827BD2372}">
      <dsp:nvSpPr>
        <dsp:cNvPr id="0" name=""/>
        <dsp:cNvSpPr/>
      </dsp:nvSpPr>
      <dsp:spPr>
        <a:xfrm>
          <a:off x="6500749" y="4193021"/>
          <a:ext cx="862138" cy="410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607"/>
              </a:lnTo>
              <a:lnTo>
                <a:pt x="862138" y="279607"/>
              </a:lnTo>
              <a:lnTo>
                <a:pt x="862138" y="410299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F835C-FEEA-644E-97ED-BCF08EE4FCF6}">
      <dsp:nvSpPr>
        <dsp:cNvPr id="0" name=""/>
        <dsp:cNvSpPr/>
      </dsp:nvSpPr>
      <dsp:spPr>
        <a:xfrm>
          <a:off x="5258267" y="4193021"/>
          <a:ext cx="1242482" cy="410299"/>
        </a:xfrm>
        <a:custGeom>
          <a:avLst/>
          <a:gdLst/>
          <a:ahLst/>
          <a:cxnLst/>
          <a:rect l="0" t="0" r="0" b="0"/>
          <a:pathLst>
            <a:path>
              <a:moveTo>
                <a:pt x="1242482" y="0"/>
              </a:moveTo>
              <a:lnTo>
                <a:pt x="1242482" y="279607"/>
              </a:lnTo>
              <a:lnTo>
                <a:pt x="0" y="279607"/>
              </a:lnTo>
              <a:lnTo>
                <a:pt x="0" y="410299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5D4F6-1262-644D-B788-D0E993D4E00D}">
      <dsp:nvSpPr>
        <dsp:cNvPr id="0" name=""/>
        <dsp:cNvSpPr/>
      </dsp:nvSpPr>
      <dsp:spPr>
        <a:xfrm>
          <a:off x="5638611" y="2886882"/>
          <a:ext cx="862138" cy="410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607"/>
              </a:lnTo>
              <a:lnTo>
                <a:pt x="862138" y="279607"/>
              </a:lnTo>
              <a:lnTo>
                <a:pt x="862138" y="410299"/>
              </a:lnTo>
            </a:path>
          </a:pathLst>
        </a:custGeom>
        <a:noFill/>
        <a:ln w="952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0CACC8-7CDC-8041-9071-187C596E1E18}">
      <dsp:nvSpPr>
        <dsp:cNvPr id="0" name=""/>
        <dsp:cNvSpPr/>
      </dsp:nvSpPr>
      <dsp:spPr>
        <a:xfrm>
          <a:off x="4155240" y="2886882"/>
          <a:ext cx="1483371" cy="410299"/>
        </a:xfrm>
        <a:custGeom>
          <a:avLst/>
          <a:gdLst/>
          <a:ahLst/>
          <a:cxnLst/>
          <a:rect l="0" t="0" r="0" b="0"/>
          <a:pathLst>
            <a:path>
              <a:moveTo>
                <a:pt x="1483371" y="0"/>
              </a:moveTo>
              <a:lnTo>
                <a:pt x="1483371" y="279607"/>
              </a:lnTo>
              <a:lnTo>
                <a:pt x="0" y="279607"/>
              </a:lnTo>
              <a:lnTo>
                <a:pt x="0" y="410299"/>
              </a:lnTo>
            </a:path>
          </a:pathLst>
        </a:custGeom>
        <a:noFill/>
        <a:ln w="952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B9431-60E5-084D-A1BC-C06B06DD6518}">
      <dsp:nvSpPr>
        <dsp:cNvPr id="0" name=""/>
        <dsp:cNvSpPr/>
      </dsp:nvSpPr>
      <dsp:spPr>
        <a:xfrm>
          <a:off x="3103695" y="1588133"/>
          <a:ext cx="2534915" cy="402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216"/>
              </a:lnTo>
              <a:lnTo>
                <a:pt x="2534915" y="272216"/>
              </a:lnTo>
              <a:lnTo>
                <a:pt x="2534915" y="402908"/>
              </a:lnTo>
            </a:path>
          </a:pathLst>
        </a:custGeom>
        <a:noFill/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FD287-4964-7349-831A-966973DF91DE}">
      <dsp:nvSpPr>
        <dsp:cNvPr id="0" name=""/>
        <dsp:cNvSpPr/>
      </dsp:nvSpPr>
      <dsp:spPr>
        <a:xfrm>
          <a:off x="1568826" y="2886882"/>
          <a:ext cx="862138" cy="410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607"/>
              </a:lnTo>
              <a:lnTo>
                <a:pt x="862138" y="279607"/>
              </a:lnTo>
              <a:lnTo>
                <a:pt x="862138" y="410299"/>
              </a:lnTo>
            </a:path>
          </a:pathLst>
        </a:custGeom>
        <a:noFill/>
        <a:ln w="952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F5829-BD8A-1E4C-88D6-330CA1A0D518}">
      <dsp:nvSpPr>
        <dsp:cNvPr id="0" name=""/>
        <dsp:cNvSpPr/>
      </dsp:nvSpPr>
      <dsp:spPr>
        <a:xfrm>
          <a:off x="706688" y="2886882"/>
          <a:ext cx="862138" cy="410299"/>
        </a:xfrm>
        <a:custGeom>
          <a:avLst/>
          <a:gdLst/>
          <a:ahLst/>
          <a:cxnLst/>
          <a:rect l="0" t="0" r="0" b="0"/>
          <a:pathLst>
            <a:path>
              <a:moveTo>
                <a:pt x="862138" y="0"/>
              </a:moveTo>
              <a:lnTo>
                <a:pt x="862138" y="279607"/>
              </a:lnTo>
              <a:lnTo>
                <a:pt x="0" y="279607"/>
              </a:lnTo>
              <a:lnTo>
                <a:pt x="0" y="410299"/>
              </a:lnTo>
            </a:path>
          </a:pathLst>
        </a:custGeom>
        <a:noFill/>
        <a:ln w="952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33388-3132-CB4C-9615-F1D4F344AF73}">
      <dsp:nvSpPr>
        <dsp:cNvPr id="0" name=""/>
        <dsp:cNvSpPr/>
      </dsp:nvSpPr>
      <dsp:spPr>
        <a:xfrm>
          <a:off x="1568826" y="1588133"/>
          <a:ext cx="1534869" cy="402908"/>
        </a:xfrm>
        <a:custGeom>
          <a:avLst/>
          <a:gdLst/>
          <a:ahLst/>
          <a:cxnLst/>
          <a:rect l="0" t="0" r="0" b="0"/>
          <a:pathLst>
            <a:path>
              <a:moveTo>
                <a:pt x="1534869" y="0"/>
              </a:moveTo>
              <a:lnTo>
                <a:pt x="1534869" y="272216"/>
              </a:lnTo>
              <a:lnTo>
                <a:pt x="0" y="272216"/>
              </a:lnTo>
              <a:lnTo>
                <a:pt x="0" y="402908"/>
              </a:lnTo>
            </a:path>
          </a:pathLst>
        </a:custGeom>
        <a:noFill/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9C5F6-9B58-4B45-A7E9-9C20E42FC0DD}">
      <dsp:nvSpPr>
        <dsp:cNvPr id="0" name=""/>
        <dsp:cNvSpPr/>
      </dsp:nvSpPr>
      <dsp:spPr>
        <a:xfrm>
          <a:off x="1016395" y="692294"/>
          <a:ext cx="4174599" cy="895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9A08F0-B0E9-214E-8991-0984A2ECEC29}">
      <dsp:nvSpPr>
        <dsp:cNvPr id="0" name=""/>
        <dsp:cNvSpPr/>
      </dsp:nvSpPr>
      <dsp:spPr>
        <a:xfrm>
          <a:off x="1173148" y="841208"/>
          <a:ext cx="4174599" cy="895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Tools for visualizing calcium</a:t>
          </a:r>
          <a:endParaRPr lang="en-US" sz="1300" kern="1200" dirty="0"/>
        </a:p>
      </dsp:txBody>
      <dsp:txXfrm>
        <a:off x="1199386" y="867446"/>
        <a:ext cx="4122123" cy="843363"/>
      </dsp:txXfrm>
    </dsp:sp>
    <dsp:sp modelId="{A52E5199-79D4-E74D-A1D0-FD4610CA74BC}">
      <dsp:nvSpPr>
        <dsp:cNvPr id="0" name=""/>
        <dsp:cNvSpPr/>
      </dsp:nvSpPr>
      <dsp:spPr>
        <a:xfrm>
          <a:off x="573294" y="1991042"/>
          <a:ext cx="1991063" cy="895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2C69E-7764-8E41-BA82-7898531D9434}">
      <dsp:nvSpPr>
        <dsp:cNvPr id="0" name=""/>
        <dsp:cNvSpPr/>
      </dsp:nvSpPr>
      <dsp:spPr>
        <a:xfrm>
          <a:off x="730046" y="2139957"/>
          <a:ext cx="1991063" cy="895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Chemical-based (Dyes)</a:t>
          </a:r>
          <a:endParaRPr lang="en-US" sz="1300" kern="1200" dirty="0"/>
        </a:p>
      </dsp:txBody>
      <dsp:txXfrm>
        <a:off x="756284" y="2166195"/>
        <a:ext cx="1938587" cy="843363"/>
      </dsp:txXfrm>
    </dsp:sp>
    <dsp:sp modelId="{3D10C4FD-C953-B247-AED8-A2765E44A359}">
      <dsp:nvSpPr>
        <dsp:cNvPr id="0" name=""/>
        <dsp:cNvSpPr/>
      </dsp:nvSpPr>
      <dsp:spPr>
        <a:xfrm>
          <a:off x="1302" y="3297181"/>
          <a:ext cx="1410771" cy="895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C7FF04-C8CB-D740-A18C-E5878F2BCA22}">
      <dsp:nvSpPr>
        <dsp:cNvPr id="0" name=""/>
        <dsp:cNvSpPr/>
      </dsp:nvSpPr>
      <dsp:spPr>
        <a:xfrm>
          <a:off x="158054" y="3446096"/>
          <a:ext cx="1410771" cy="895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Ratio-metric</a:t>
          </a:r>
          <a:endParaRPr lang="en-US" sz="1300" kern="1200" dirty="0"/>
        </a:p>
      </dsp:txBody>
      <dsp:txXfrm>
        <a:off x="184292" y="3472334"/>
        <a:ext cx="1358295" cy="843363"/>
      </dsp:txXfrm>
    </dsp:sp>
    <dsp:sp modelId="{5F832ACA-CFEB-BF4F-B099-E2D18F7C3127}">
      <dsp:nvSpPr>
        <dsp:cNvPr id="0" name=""/>
        <dsp:cNvSpPr/>
      </dsp:nvSpPr>
      <dsp:spPr>
        <a:xfrm>
          <a:off x="1725578" y="3297181"/>
          <a:ext cx="1410771" cy="895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0867D1-88EF-974B-9916-9911B09E383E}">
      <dsp:nvSpPr>
        <dsp:cNvPr id="0" name=""/>
        <dsp:cNvSpPr/>
      </dsp:nvSpPr>
      <dsp:spPr>
        <a:xfrm>
          <a:off x="1882330" y="3446096"/>
          <a:ext cx="1410771" cy="895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single wavelength</a:t>
          </a:r>
          <a:endParaRPr lang="en-US" sz="1300" kern="1200" dirty="0"/>
        </a:p>
      </dsp:txBody>
      <dsp:txXfrm>
        <a:off x="1908568" y="3472334"/>
        <a:ext cx="1358295" cy="843363"/>
      </dsp:txXfrm>
    </dsp:sp>
    <dsp:sp modelId="{EA6266C0-68DE-4241-A534-424215F31108}">
      <dsp:nvSpPr>
        <dsp:cNvPr id="0" name=""/>
        <dsp:cNvSpPr/>
      </dsp:nvSpPr>
      <dsp:spPr>
        <a:xfrm>
          <a:off x="4933225" y="1991042"/>
          <a:ext cx="1410771" cy="895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998BDD-03CA-F141-BA46-CC8F2CD9A0CE}">
      <dsp:nvSpPr>
        <dsp:cNvPr id="0" name=""/>
        <dsp:cNvSpPr/>
      </dsp:nvSpPr>
      <dsp:spPr>
        <a:xfrm>
          <a:off x="5089978" y="2139957"/>
          <a:ext cx="1410771" cy="895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Protein-based</a:t>
          </a:r>
          <a:endParaRPr lang="en-US" sz="1300" kern="1200" dirty="0"/>
        </a:p>
      </dsp:txBody>
      <dsp:txXfrm>
        <a:off x="5116216" y="2166195"/>
        <a:ext cx="1358295" cy="843363"/>
      </dsp:txXfrm>
    </dsp:sp>
    <dsp:sp modelId="{2CF1139C-B51D-C642-BB88-F6D1346E937F}">
      <dsp:nvSpPr>
        <dsp:cNvPr id="0" name=""/>
        <dsp:cNvSpPr/>
      </dsp:nvSpPr>
      <dsp:spPr>
        <a:xfrm>
          <a:off x="3449854" y="3297181"/>
          <a:ext cx="1410771" cy="895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7A4670-5CE8-BD49-B830-E26E9A380784}">
      <dsp:nvSpPr>
        <dsp:cNvPr id="0" name=""/>
        <dsp:cNvSpPr/>
      </dsp:nvSpPr>
      <dsp:spPr>
        <a:xfrm>
          <a:off x="3606606" y="3446096"/>
          <a:ext cx="1410771" cy="895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Bioluminescence</a:t>
          </a:r>
          <a:endParaRPr lang="en-US" sz="1300" kern="1200" dirty="0"/>
        </a:p>
      </dsp:txBody>
      <dsp:txXfrm>
        <a:off x="3632844" y="3472334"/>
        <a:ext cx="1358295" cy="843363"/>
      </dsp:txXfrm>
    </dsp:sp>
    <dsp:sp modelId="{5990D7F9-372F-D644-B340-678C93954AE3}">
      <dsp:nvSpPr>
        <dsp:cNvPr id="0" name=""/>
        <dsp:cNvSpPr/>
      </dsp:nvSpPr>
      <dsp:spPr>
        <a:xfrm>
          <a:off x="5174130" y="3297181"/>
          <a:ext cx="2653237" cy="895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1B338F-9467-6148-B736-B933C7D00665}">
      <dsp:nvSpPr>
        <dsp:cNvPr id="0" name=""/>
        <dsp:cNvSpPr/>
      </dsp:nvSpPr>
      <dsp:spPr>
        <a:xfrm>
          <a:off x="5330883" y="3446096"/>
          <a:ext cx="2653237" cy="895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Genetically encoded</a:t>
          </a:r>
          <a:endParaRPr lang="en-US" sz="1300" kern="1200" dirty="0"/>
        </a:p>
      </dsp:txBody>
      <dsp:txXfrm>
        <a:off x="5357121" y="3472334"/>
        <a:ext cx="2600761" cy="843363"/>
      </dsp:txXfrm>
    </dsp:sp>
    <dsp:sp modelId="{8E88FD72-83C6-0243-9698-72071089913A}">
      <dsp:nvSpPr>
        <dsp:cNvPr id="0" name=""/>
        <dsp:cNvSpPr/>
      </dsp:nvSpPr>
      <dsp:spPr>
        <a:xfrm>
          <a:off x="4552881" y="4603320"/>
          <a:ext cx="1410771" cy="895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CBEA36-2A7F-2D46-B619-C0C8239D8555}">
      <dsp:nvSpPr>
        <dsp:cNvPr id="0" name=""/>
        <dsp:cNvSpPr/>
      </dsp:nvSpPr>
      <dsp:spPr>
        <a:xfrm>
          <a:off x="4709634" y="4752235"/>
          <a:ext cx="1410771" cy="895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two </a:t>
          </a:r>
          <a:r>
            <a:rPr lang="en-US" sz="1300" kern="1200" dirty="0" err="1" smtClean="0"/>
            <a:t>fluors</a:t>
          </a:r>
          <a:r>
            <a:rPr lang="en-US" sz="1300" kern="1200" dirty="0" smtClean="0"/>
            <a:t> (FRET)</a:t>
          </a:r>
          <a:endParaRPr lang="en-US" sz="1300" kern="1200" dirty="0"/>
        </a:p>
      </dsp:txBody>
      <dsp:txXfrm>
        <a:off x="4735872" y="4778473"/>
        <a:ext cx="1358295" cy="843363"/>
      </dsp:txXfrm>
    </dsp:sp>
    <dsp:sp modelId="{831018D5-6801-1549-A3BB-7ACA287855C5}">
      <dsp:nvSpPr>
        <dsp:cNvPr id="0" name=""/>
        <dsp:cNvSpPr/>
      </dsp:nvSpPr>
      <dsp:spPr>
        <a:xfrm>
          <a:off x="6277157" y="4603320"/>
          <a:ext cx="2171459" cy="895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4F66B1-248C-A647-879B-D6353680C813}">
      <dsp:nvSpPr>
        <dsp:cNvPr id="0" name=""/>
        <dsp:cNvSpPr/>
      </dsp:nvSpPr>
      <dsp:spPr>
        <a:xfrm>
          <a:off x="6433910" y="4752235"/>
          <a:ext cx="2171459" cy="895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single </a:t>
          </a:r>
          <a:r>
            <a:rPr lang="en-US" sz="1300" kern="1200" dirty="0" err="1" smtClean="0"/>
            <a:t>fluor</a:t>
          </a:r>
          <a:r>
            <a:rPr lang="en-US" sz="1300" kern="1200" dirty="0" smtClean="0"/>
            <a:t> (</a:t>
          </a:r>
          <a:r>
            <a:rPr lang="en-US" sz="1300" kern="1200" dirty="0" err="1" smtClean="0"/>
            <a:t>cpGFP</a:t>
          </a:r>
          <a:r>
            <a:rPr lang="en-US" sz="1300" kern="1200" dirty="0" smtClean="0"/>
            <a:t>)</a:t>
          </a:r>
          <a:endParaRPr lang="en-US" sz="1300" kern="1200" dirty="0"/>
        </a:p>
      </dsp:txBody>
      <dsp:txXfrm>
        <a:off x="6460148" y="4778473"/>
        <a:ext cx="2118983" cy="843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5180012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6513512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180012" y="6513512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  <p:sp>
        <p:nvSpPr>
          <p:cNvPr id="167" name="Shape 167"/>
          <p:cNvSpPr txBox="1"/>
          <p:nvPr/>
        </p:nvSpPr>
        <p:spPr>
          <a:xfrm>
            <a:off x="5180012" y="6513512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36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697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/>
          </a:p>
        </p:txBody>
      </p:sp>
      <p:sp>
        <p:nvSpPr>
          <p:cNvPr id="218" name="Shape 218"/>
          <p:cNvSpPr txBox="1"/>
          <p:nvPr/>
        </p:nvSpPr>
        <p:spPr>
          <a:xfrm>
            <a:off x="5180012" y="6513512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1169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  <p:sp>
        <p:nvSpPr>
          <p:cNvPr id="365" name="Shape 365"/>
          <p:cNvSpPr txBox="1"/>
          <p:nvPr/>
        </p:nvSpPr>
        <p:spPr>
          <a:xfrm>
            <a:off x="5180012" y="6513512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/>
          </a:p>
        </p:txBody>
      </p:sp>
      <p:sp>
        <p:nvSpPr>
          <p:cNvPr id="376" name="Shape 376"/>
          <p:cNvSpPr txBox="1"/>
          <p:nvPr/>
        </p:nvSpPr>
        <p:spPr>
          <a:xfrm>
            <a:off x="5180012" y="6513512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637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187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6334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5180012" y="6513512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22288"/>
            <a:ext cx="3427413" cy="2570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275" rIns="91425" bIns="45700" anchor="t" anchorCtr="0">
            <a:noAutofit/>
          </a:bodyPr>
          <a:lstStyle/>
          <a:p>
            <a:pPr marL="0" marR="0" lvl="0" indent="0" algn="just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2751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www.youtube.com/watch?v=Nxa19uWC_oA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W0lqwGFaaZQ" TargetMode="External"/><Relationship Id="rId5" Type="http://schemas.openxmlformats.org/officeDocument/2006/relationships/image" Target="../media/image27.png"/><Relationship Id="rId6" Type="http://schemas.openxmlformats.org/officeDocument/2006/relationships/hyperlink" Target="https://media.nature.com/original/nature-assets/nature/journal/v499/n7458/extref/nature12354-sv1.mp4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y7pk9AxEPI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www.jove.com/video/55579/multi-layer-cortical-ca2-imaging-freely-moving-mice-with-prism-probe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30501" y="5430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Imaging </a:t>
            </a:r>
            <a:r>
              <a:rPr lang="en-US" sz="44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Calcium (CA) </a:t>
            </a:r>
            <a:r>
              <a:rPr lang="en-US" sz="4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Signaling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t="13333" r="34577" b="51825"/>
          <a:stretch/>
        </p:blipFill>
        <p:spPr>
          <a:xfrm>
            <a:off x="699960" y="1686035"/>
            <a:ext cx="7517149" cy="4204905"/>
          </a:xfrm>
          <a:prstGeom prst="rect">
            <a:avLst/>
          </a:prstGeom>
        </p:spPr>
      </p:pic>
      <p:sp>
        <p:nvSpPr>
          <p:cNvPr id="3" name="TextBox 2">
            <a:hlinkClick r:id="rId4"/>
          </p:cNvPr>
          <p:cNvSpPr txBox="1"/>
          <p:nvPr/>
        </p:nvSpPr>
        <p:spPr>
          <a:xfrm>
            <a:off x="186884" y="6044829"/>
            <a:ext cx="87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Zebrafish embryo expressing GCaMP in the brain, light sheet microscopy (Keller group</a:t>
            </a:r>
            <a:r>
              <a:rPr lang="en-US" smtClean="0"/>
              <a:t>, HHMI-</a:t>
            </a:r>
            <a:r>
              <a:rPr lang="en-US" dirty="0" err="1" smtClean="0"/>
              <a:t>Janelia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6884" y="6352606"/>
            <a:ext cx="336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Ahrens et al 2013 Nature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30837" y="5637229"/>
            <a:ext cx="5712643" cy="82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54539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chemeClr val="dk2"/>
                </a:solidFill>
                <a:sym typeface="Arial"/>
              </a:rPr>
              <a:t>K</a:t>
            </a:r>
            <a:r>
              <a:rPr lang="en-US" sz="3600" b="0" i="0" u="none" strike="noStrike" cap="none" baseline="-25000" dirty="0" smtClean="0">
                <a:solidFill>
                  <a:schemeClr val="dk2"/>
                </a:solidFill>
                <a:sym typeface="Arial"/>
              </a:rPr>
              <a:t>D </a:t>
            </a:r>
            <a:r>
              <a:rPr lang="en-US" sz="3600" dirty="0" smtClean="0"/>
              <a:t>: how well an indicator binds Ca</a:t>
            </a:r>
            <a:r>
              <a:rPr lang="en-US" sz="3600" baseline="30000" dirty="0" smtClean="0"/>
              <a:t>2+</a:t>
            </a:r>
            <a:endParaRPr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4149" y="1793490"/>
            <a:ext cx="4925243" cy="3505200"/>
            <a:chOff x="1704157" y="2057400"/>
            <a:chExt cx="4925243" cy="3505200"/>
          </a:xfrm>
        </p:grpSpPr>
        <p:pic>
          <p:nvPicPr>
            <p:cNvPr id="180" name="Shape 1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63750" y="2057400"/>
              <a:ext cx="4565650" cy="350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Shape 181"/>
            <p:cNvSpPr txBox="1"/>
            <p:nvPr/>
          </p:nvSpPr>
          <p:spPr>
            <a:xfrm rot="16200000">
              <a:off x="1435996" y="2809823"/>
              <a:ext cx="1736471" cy="12001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Normalized fluorescence intensity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4200427" y="5192713"/>
              <a:ext cx="1231900" cy="3698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[Ca</a:t>
              </a:r>
              <a:r>
                <a:rPr lang="en-US" sz="1800" b="0" i="0" u="none" baseline="30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2+</a:t>
              </a: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], </a:t>
              </a:r>
              <a:r>
                <a:rPr lang="en-US" sz="1800" b="0" i="0" u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nM</a:t>
              </a:r>
              <a:endParaRPr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29" y="1865002"/>
            <a:ext cx="1778000" cy="82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6061" y="2876747"/>
            <a:ext cx="18193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 smtClean="0"/>
              <a:t>f</a:t>
            </a:r>
            <a:r>
              <a:rPr lang="en-US" dirty="0" smtClean="0"/>
              <a:t> = molar amount free dye</a:t>
            </a:r>
          </a:p>
          <a:p>
            <a:endParaRPr lang="en-US" dirty="0" smtClean="0"/>
          </a:p>
          <a:p>
            <a:r>
              <a:rPr lang="en-US" dirty="0" err="1" smtClean="0"/>
              <a:t>n</a:t>
            </a:r>
            <a:r>
              <a:rPr lang="en-US" baseline="-25000" dirty="0" err="1" smtClean="0"/>
              <a:t>b</a:t>
            </a:r>
            <a:r>
              <a:rPr lang="en-US" dirty="0" smtClean="0"/>
              <a:t> </a:t>
            </a:r>
            <a:r>
              <a:rPr lang="en-US" dirty="0"/>
              <a:t>= molar amount </a:t>
            </a:r>
            <a:r>
              <a:rPr lang="en-US" dirty="0" smtClean="0"/>
              <a:t>bound dye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0837" y="5746055"/>
            <a:ext cx="571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</a:t>
            </a:r>
            <a:r>
              <a:rPr lang="en-US" baseline="-25000" dirty="0" smtClean="0"/>
              <a:t>D </a:t>
            </a:r>
            <a:r>
              <a:rPr lang="en-US" dirty="0" smtClean="0"/>
              <a:t>corresponds to the concentration of calcium at which half the indicator molecules are bound with calcium </a:t>
            </a:r>
            <a:r>
              <a:rPr lang="en-US" smtClean="0"/>
              <a:t>at equilibrium.</a:t>
            </a:r>
            <a:endParaRPr lang="en-US" baseline="-250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30837" y="3355942"/>
            <a:ext cx="3940404" cy="18853"/>
          </a:xfrm>
          <a:prstGeom prst="line">
            <a:avLst/>
          </a:prstGeom>
          <a:ln w="28575">
            <a:solidFill>
              <a:srgbClr val="DD74B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839200" cy="91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smtClean="0">
                <a:solidFill>
                  <a:srgbClr val="000000"/>
                </a:solidFill>
              </a:rPr>
              <a:t>Ratio-metric calcium dyes: fura2, indo1</a:t>
            </a:r>
            <a:endParaRPr dirty="0"/>
          </a:p>
        </p:txBody>
      </p:sp>
      <p:sp>
        <p:nvSpPr>
          <p:cNvPr id="171" name="Shape 171"/>
          <p:cNvSpPr txBox="1"/>
          <p:nvPr/>
        </p:nvSpPr>
        <p:spPr>
          <a:xfrm>
            <a:off x="563693" y="1676400"/>
            <a:ext cx="13287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FURA-2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800" b="0" i="0" u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 b="0" i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~135 </a:t>
            </a:r>
            <a:r>
              <a:rPr lang="en-US" sz="18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nM</a:t>
            </a:r>
            <a:endParaRPr dirty="0"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9821" y="1676400"/>
            <a:ext cx="2540000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22" y="1176751"/>
            <a:ext cx="2792036" cy="5499784"/>
          </a:xfrm>
          <a:prstGeom prst="rect">
            <a:avLst/>
          </a:prstGeom>
        </p:spPr>
      </p:pic>
      <p:sp>
        <p:nvSpPr>
          <p:cNvPr id="10" name="Shape 171"/>
          <p:cNvSpPr txBox="1"/>
          <p:nvPr/>
        </p:nvSpPr>
        <p:spPr>
          <a:xfrm>
            <a:off x="563692" y="4572000"/>
            <a:ext cx="13287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smtClean="0"/>
              <a:t>INDO-1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1800" b="0" i="0" u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 b="0" i="0" u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~230 </a:t>
            </a:r>
            <a:r>
              <a:rPr lang="en-US" sz="1800" b="0" i="0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nM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609522" y="1451728"/>
            <a:ext cx="209092" cy="707010"/>
          </a:xfrm>
          <a:prstGeom prst="rect">
            <a:avLst/>
          </a:prstGeom>
          <a:noFill/>
          <a:ln>
            <a:solidFill>
              <a:srgbClr val="DD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09521" y="4337901"/>
            <a:ext cx="209092" cy="707010"/>
          </a:xfrm>
          <a:prstGeom prst="rect">
            <a:avLst/>
          </a:prstGeom>
          <a:noFill/>
          <a:ln>
            <a:solidFill>
              <a:srgbClr val="DD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32" y="4216400"/>
            <a:ext cx="3256696" cy="21277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9"/>
          <p:cNvSpPr txBox="1">
            <a:spLocks/>
          </p:cNvSpPr>
          <p:nvPr/>
        </p:nvSpPr>
        <p:spPr>
          <a:xfrm>
            <a:off x="304800" y="304800"/>
            <a:ext cx="8839200" cy="91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sz="3600" smtClean="0">
                <a:solidFill>
                  <a:srgbClr val="000000"/>
                </a:solidFill>
              </a:rPr>
              <a:t>Ratio-metric calcium dyes: fura2, indo1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90" y="1610516"/>
            <a:ext cx="6843860" cy="456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2396" y="6409626"/>
            <a:ext cx="2111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Helmchen</a:t>
            </a:r>
            <a:r>
              <a:rPr lang="en-US" dirty="0" smtClean="0"/>
              <a:t>, 2010 CSHP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2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8" y="274637"/>
            <a:ext cx="8620812" cy="1143000"/>
          </a:xfrm>
        </p:spPr>
        <p:txBody>
          <a:bodyPr/>
          <a:lstStyle/>
          <a:p>
            <a:r>
              <a:rPr lang="en-US" sz="3600" dirty="0" smtClean="0"/>
              <a:t>Single wavelength: </a:t>
            </a:r>
            <a:br>
              <a:rPr lang="en-US" sz="3600" dirty="0" smtClean="0"/>
            </a:br>
            <a:r>
              <a:rPr lang="en-US" sz="3600" dirty="0" smtClean="0"/>
              <a:t>fluo4, </a:t>
            </a:r>
            <a:r>
              <a:rPr lang="en-US" sz="3600" dirty="0" err="1" smtClean="0"/>
              <a:t>oregon</a:t>
            </a:r>
            <a:r>
              <a:rPr lang="en-US" sz="3600" dirty="0" smtClean="0"/>
              <a:t> green </a:t>
            </a:r>
            <a:r>
              <a:rPr lang="en-US" sz="3600" dirty="0" err="1" smtClean="0"/>
              <a:t>bapta</a:t>
            </a:r>
            <a:r>
              <a:rPr lang="en-US" sz="3600" dirty="0" smtClean="0"/>
              <a:t>, </a:t>
            </a:r>
            <a:r>
              <a:rPr lang="en-US" sz="3600" dirty="0" err="1" smtClean="0"/>
              <a:t>etc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17455" y="1784546"/>
            <a:ext cx="3580226" cy="3958377"/>
            <a:chOff x="617455" y="1784546"/>
            <a:chExt cx="3580226" cy="39583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455" y="1784546"/>
              <a:ext cx="3580226" cy="292401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48941" y="3733014"/>
              <a:ext cx="3157980" cy="975544"/>
            </a:xfrm>
            <a:prstGeom prst="rect">
              <a:avLst/>
            </a:prstGeom>
            <a:solidFill>
              <a:srgbClr val="DAEDEF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99770" y="4788816"/>
              <a:ext cx="30825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Oregon Green BAPTA-1</a:t>
              </a:r>
            </a:p>
            <a:p>
              <a:r>
                <a:rPr lang="en-US" dirty="0" smtClean="0"/>
                <a:t>Ex/</a:t>
              </a:r>
              <a:r>
                <a:rPr lang="en-US" dirty="0" err="1" smtClean="0"/>
                <a:t>Em</a:t>
              </a:r>
              <a:r>
                <a:rPr lang="en-US" dirty="0" smtClean="0"/>
                <a:t>: 494/523nm</a:t>
              </a:r>
            </a:p>
            <a:p>
              <a:r>
                <a:rPr lang="en-US" dirty="0" smtClean="0"/>
                <a:t>Fluorescence increases ~14 fold in the presence of calcium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69963" y="1892074"/>
            <a:ext cx="3487296" cy="3634033"/>
            <a:chOff x="4421171" y="1892074"/>
            <a:chExt cx="3487296" cy="36340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350" y="1892074"/>
              <a:ext cx="3419117" cy="363403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421171" y="1892074"/>
              <a:ext cx="358219" cy="360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7616859" y="5920070"/>
            <a:ext cx="499620" cy="307777"/>
          </a:xfrm>
          <a:prstGeom prst="rect">
            <a:avLst/>
          </a:prstGeom>
          <a:solidFill>
            <a:srgbClr val="BBE0E3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72153" y="5920070"/>
            <a:ext cx="358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will often see data reported as </a:t>
            </a:r>
            <a:r>
              <a:rPr lang="en-US" dirty="0" err="1" smtClean="0"/>
              <a:t>dF</a:t>
            </a:r>
            <a:r>
              <a:rPr lang="en-US" dirty="0" smtClean="0"/>
              <a:t>/F</a:t>
            </a:r>
            <a:r>
              <a:rPr lang="en-US" baseline="-25000" dirty="0" smtClean="0"/>
              <a:t>0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963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Dye-loading Procedures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295400" y="1600200"/>
            <a:ext cx="61722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AM-Ester Loading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Diffusion from patch-clamp pipettes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Microinjection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Diffusion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gap junctions</a:t>
            </a:r>
            <a:endParaRPr dirty="0"/>
          </a:p>
          <a:p>
            <a:pPr marL="342900" marR="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Induced </a:t>
            </a:r>
            <a:r>
              <a:rPr lang="en-US" sz="28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permeabilization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(electroporation, ATP)</a:t>
            </a:r>
            <a:endParaRPr dirty="0"/>
          </a:p>
          <a:p>
            <a:pPr marL="342900" marR="0" lvl="0" indent="-1651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94907" y="74597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Genetically encoded calcium indicators (GECI)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" r="66232" b="63968"/>
          <a:stretch/>
        </p:blipFill>
        <p:spPr>
          <a:xfrm>
            <a:off x="1884837" y="2262433"/>
            <a:ext cx="2225773" cy="181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0" t="4561" b="63968"/>
          <a:stretch/>
        </p:blipFill>
        <p:spPr>
          <a:xfrm>
            <a:off x="4880465" y="2262434"/>
            <a:ext cx="2227213" cy="1810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3129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Pech</a:t>
            </a:r>
            <a:r>
              <a:rPr lang="en-US" dirty="0" smtClean="0"/>
              <a:t> et al., 2015 Cell Rep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072587" y="4245726"/>
            <a:ext cx="2114223" cy="1576371"/>
            <a:chOff x="1270000" y="4722828"/>
            <a:chExt cx="2114223" cy="15763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00" r="67924"/>
            <a:stretch/>
          </p:blipFill>
          <p:spPr>
            <a:xfrm>
              <a:off x="1270000" y="4722828"/>
              <a:ext cx="2114223" cy="157637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270000" y="4722828"/>
              <a:ext cx="257142" cy="311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80465" y="4245727"/>
            <a:ext cx="2276769" cy="1576371"/>
            <a:chOff x="5736930" y="4875228"/>
            <a:chExt cx="2276769" cy="15763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77" t="72600"/>
            <a:stretch/>
          </p:blipFill>
          <p:spPr>
            <a:xfrm>
              <a:off x="5797484" y="4875228"/>
              <a:ext cx="2216215" cy="157637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736930" y="4884654"/>
              <a:ext cx="257142" cy="311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sym typeface="Arial"/>
              </a:rPr>
              <a:t>Forster Resonance Energy Transfer (FRET)</a:t>
            </a:r>
            <a:endParaRPr sz="3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" t="10780" r="2829" b="2948"/>
          <a:stretch/>
        </p:blipFill>
        <p:spPr>
          <a:xfrm>
            <a:off x="376018" y="1046373"/>
            <a:ext cx="3601040" cy="28815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9653" y="6550223"/>
            <a:ext cx="2903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Ko</a:t>
            </a:r>
            <a:r>
              <a:rPr lang="en-US" dirty="0" smtClean="0"/>
              <a:t> et al., 2010 </a:t>
            </a:r>
            <a:r>
              <a:rPr lang="en-US" dirty="0" err="1" smtClean="0"/>
              <a:t>Chem</a:t>
            </a:r>
            <a:r>
              <a:rPr lang="en-US" dirty="0" smtClean="0"/>
              <a:t> </a:t>
            </a:r>
            <a:r>
              <a:rPr lang="en-US" dirty="0" err="1" smtClean="0"/>
              <a:t>Soc</a:t>
            </a:r>
            <a:r>
              <a:rPr lang="en-US" dirty="0" smtClean="0"/>
              <a:t> Rev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8408" y="3927917"/>
            <a:ext cx="3796895" cy="2776194"/>
            <a:chOff x="108408" y="3927917"/>
            <a:chExt cx="3796895" cy="27761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97" y="3927917"/>
              <a:ext cx="3660206" cy="277619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08408" y="3927917"/>
              <a:ext cx="339365" cy="292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996206" y="1507575"/>
            <a:ext cx="3280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Yellow </a:t>
            </a:r>
            <a:r>
              <a:rPr lang="en-US" dirty="0" err="1" smtClean="0"/>
              <a:t>cameleon</a:t>
            </a:r>
            <a:r>
              <a:rPr lang="en-US" dirty="0" smtClean="0"/>
              <a:t> (</a:t>
            </a:r>
            <a:r>
              <a:rPr lang="en-US" dirty="0" err="1" smtClean="0"/>
              <a:t>yc</a:t>
            </a:r>
            <a:r>
              <a:rPr lang="en-US" dirty="0" smtClean="0"/>
              <a:t>#, e.g., YC3.6)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D3cpV (swaps out for Venus)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TN-XXL (swaps out for Troponin C)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u="sng" dirty="0" smtClean="0"/>
              <a:t>Measure: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 = I</a:t>
            </a:r>
            <a:r>
              <a:rPr lang="en-US" baseline="-25000" dirty="0" smtClean="0"/>
              <a:t>A</a:t>
            </a:r>
            <a:r>
              <a:rPr lang="en-US" dirty="0" smtClean="0"/>
              <a:t>/I</a:t>
            </a:r>
            <a:r>
              <a:rPr lang="en-US" baseline="-25000" dirty="0" smtClean="0"/>
              <a:t>D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△R/R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508612" y="6969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dirty="0"/>
              <a:t>GCaMP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14079" r="7308" b="14022"/>
          <a:stretch/>
        </p:blipFill>
        <p:spPr>
          <a:xfrm>
            <a:off x="5719589" y="118801"/>
            <a:ext cx="3018623" cy="21152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202053" y="1756986"/>
            <a:ext cx="872172" cy="954107"/>
            <a:chOff x="6993874" y="3216599"/>
            <a:chExt cx="872172" cy="954107"/>
          </a:xfrm>
        </p:grpSpPr>
        <p:grpSp>
          <p:nvGrpSpPr>
            <p:cNvPr id="5" name="Group 4"/>
            <p:cNvGrpSpPr/>
            <p:nvPr/>
          </p:nvGrpSpPr>
          <p:grpSpPr>
            <a:xfrm>
              <a:off x="7006726" y="3216599"/>
              <a:ext cx="837282" cy="941005"/>
              <a:chOff x="7006726" y="3216599"/>
              <a:chExt cx="837282" cy="9410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006726" y="3892873"/>
                <a:ext cx="837282" cy="2647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006726" y="3667447"/>
                <a:ext cx="837282" cy="26473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006726" y="3428921"/>
                <a:ext cx="837282" cy="26473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7006726" y="3216599"/>
                <a:ext cx="837282" cy="26473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993874" y="3216599"/>
              <a:ext cx="8721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GFP</a:t>
              </a:r>
            </a:p>
            <a:p>
              <a:pPr algn="ctr"/>
              <a:r>
                <a:rPr lang="en-US" dirty="0" smtClean="0"/>
                <a:t>Calcium</a:t>
              </a:r>
            </a:p>
            <a:p>
              <a:pPr algn="ctr"/>
              <a:r>
                <a:rPr lang="en-US" dirty="0" smtClean="0"/>
                <a:t>M13</a:t>
              </a:r>
            </a:p>
            <a:p>
              <a:pPr algn="ctr"/>
              <a:r>
                <a:rPr lang="en-US" dirty="0" err="1" smtClean="0"/>
                <a:t>CaM</a:t>
              </a:r>
              <a:endParaRPr lang="en-US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2" y="1261194"/>
            <a:ext cx="5166138" cy="9472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6221" y="2060608"/>
            <a:ext cx="4715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GCaMP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smtClean="0"/>
              <a:t>(Ca</a:t>
            </a:r>
            <a:r>
              <a:rPr lang="en-US" baseline="30000" dirty="0" smtClean="0"/>
              <a:t>2+</a:t>
            </a:r>
            <a:r>
              <a:rPr lang="en-US" dirty="0" smtClean="0"/>
              <a:t>) ~ 235nM </a:t>
            </a:r>
          </a:p>
          <a:p>
            <a:pPr algn="ctr"/>
            <a:r>
              <a:rPr lang="en-US" dirty="0" err="1" smtClean="0"/>
              <a:t>Nakai</a:t>
            </a:r>
            <a:r>
              <a:rPr lang="en-US" dirty="0" smtClean="0"/>
              <a:t> et al., 2001 Nat Biotech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91700" y="6249512"/>
            <a:ext cx="336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Chen </a:t>
            </a:r>
            <a:r>
              <a:rPr lang="en-US" dirty="0" smtClean="0"/>
              <a:t>et al., 2013 Nature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76221" y="3216598"/>
            <a:ext cx="3750938" cy="2853760"/>
            <a:chOff x="490403" y="3432041"/>
            <a:chExt cx="3750938" cy="2853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72"/>
            <a:stretch/>
          </p:blipFill>
          <p:spPr>
            <a:xfrm>
              <a:off x="490403" y="3432041"/>
              <a:ext cx="3750938" cy="256448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093204" y="5978024"/>
              <a:ext cx="840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 (s)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08253" y="5786951"/>
              <a:ext cx="440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0</a:t>
              </a: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05469" y="5798870"/>
              <a:ext cx="440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</a:t>
              </a: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7770" y="5810789"/>
              <a:ext cx="440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52469" y="5810788"/>
              <a:ext cx="440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70" y="3470138"/>
            <a:ext cx="29337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8"/>
            <a:ext cx="5656090" cy="1287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3400" y="375271"/>
            <a:ext cx="240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Science 2015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00" y="28378"/>
            <a:ext cx="3587500" cy="181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17" y="2032420"/>
            <a:ext cx="6746760" cy="44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38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Instrumentation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2474912" y="1436132"/>
            <a:ext cx="4194175" cy="475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Fluorescence detection system</a:t>
            </a:r>
            <a:endParaRPr dirty="0"/>
          </a:p>
          <a:p>
            <a:pPr marL="609600" marR="0" lvl="0" indent="-609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1) Fluorophore</a:t>
            </a:r>
            <a:endParaRPr dirty="0"/>
          </a:p>
          <a:p>
            <a:pPr marL="609600" marR="0" lvl="0" indent="-609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2) Wavelength filters</a:t>
            </a:r>
            <a:endParaRPr dirty="0"/>
          </a:p>
          <a:p>
            <a:pPr marL="609600" marR="0" lvl="0" indent="-609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3) Detector</a:t>
            </a:r>
            <a:endParaRPr dirty="0"/>
          </a:p>
          <a:p>
            <a:pPr marL="609600" marR="0" lvl="0" indent="-609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4) Excitation source</a:t>
            </a:r>
            <a:endParaRPr dirty="0"/>
          </a:p>
          <a:p>
            <a:pPr marL="609600" marR="0" lvl="0" indent="-609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fluorescence instruments</a:t>
            </a:r>
            <a:endParaRPr dirty="0"/>
          </a:p>
          <a:p>
            <a:pPr marL="609600" marR="0" lvl="0" indent="-609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1) Fluorescence microscope</a:t>
            </a:r>
            <a:endParaRPr dirty="0"/>
          </a:p>
          <a:p>
            <a:pPr marL="609600" marR="0" lvl="0" indent="-609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2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Spectrophotometer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3) Flow cytometer</a:t>
            </a:r>
            <a:endParaRPr dirty="0"/>
          </a:p>
          <a:p>
            <a:pPr marL="609600" marR="0" lvl="0" indent="-609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dirty="0"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7200" y="1869621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 charset="0"/>
              <a:buChar char="o"/>
            </a:pPr>
            <a:r>
              <a:rPr lang="en-US" sz="24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roles of CA in the cell?</a:t>
            </a:r>
            <a:endParaRPr dirty="0"/>
          </a:p>
          <a:p>
            <a:pPr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 charset="0"/>
              <a:buChar char="o"/>
            </a:pPr>
            <a:r>
              <a:rPr lang="en-US" sz="24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are CA levels regulated in the cell?</a:t>
            </a:r>
          </a:p>
          <a:p>
            <a:pPr lvl="1" indent="-457200">
              <a:spcBef>
                <a:spcPts val="480"/>
              </a:spcBef>
              <a:buSzPts val="2400"/>
              <a:buFont typeface="Courier New" charset="0"/>
              <a:buChar char="o"/>
            </a:pPr>
            <a:r>
              <a:rPr lang="en-US" sz="2000" dirty="0" smtClean="0"/>
              <a:t>Entry/removal</a:t>
            </a:r>
          </a:p>
          <a:p>
            <a:pPr lvl="1" indent="-457200">
              <a:spcBef>
                <a:spcPts val="480"/>
              </a:spcBef>
              <a:buSzPts val="2400"/>
              <a:buFont typeface="Courier New" charset="0"/>
              <a:buChar char="o"/>
            </a:pPr>
            <a:r>
              <a:rPr lang="en-US" sz="20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Buffering</a:t>
            </a:r>
          </a:p>
          <a:p>
            <a:pPr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 charset="0"/>
              <a:buChar char="o"/>
            </a:pPr>
            <a:r>
              <a:rPr lang="en-US" sz="24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tools we have for visualizing CA levels and dynamics in vivo?</a:t>
            </a:r>
            <a:endParaRPr dirty="0"/>
          </a:p>
          <a:p>
            <a:pPr marR="0" lvl="1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charset="0"/>
              <a:buChar char="o"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indicators</a:t>
            </a:r>
          </a:p>
          <a:p>
            <a:pPr lvl="2" indent="-457200">
              <a:spcBef>
                <a:spcPts val="400"/>
              </a:spcBef>
              <a:buSzPts val="2000"/>
              <a:buFont typeface="Courier New" charset="0"/>
              <a:buChar char="o"/>
            </a:pPr>
            <a:r>
              <a:rPr lang="en-US" sz="1600" dirty="0" smtClean="0"/>
              <a:t>Pros/Cons</a:t>
            </a:r>
          </a:p>
          <a:p>
            <a:pPr marR="0" lvl="1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charset="0"/>
              <a:buChar char="o"/>
            </a:pPr>
            <a:r>
              <a:rPr lang="en-US" sz="2000" dirty="0" smtClean="0"/>
              <a:t>How to read the data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</p:cNvPr>
          <p:cNvSpPr txBox="1"/>
          <p:nvPr/>
        </p:nvSpPr>
        <p:spPr>
          <a:xfrm>
            <a:off x="4891489" y="3807223"/>
            <a:ext cx="3690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D3cpV in mouse </a:t>
            </a:r>
            <a:r>
              <a:rPr lang="en-US" dirty="0" err="1" smtClean="0"/>
              <a:t>lymphcytes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342" y="4115000"/>
            <a:ext cx="4811222" cy="2743000"/>
          </a:xfrm>
          <a:prstGeom prst="rect">
            <a:avLst/>
          </a:prstGeom>
        </p:spPr>
      </p:pic>
      <p:sp>
        <p:nvSpPr>
          <p:cNvPr id="7" name="TextBox 6">
            <a:hlinkClick r:id="rId4"/>
          </p:cNvPr>
          <p:cNvSpPr txBox="1"/>
          <p:nvPr/>
        </p:nvSpPr>
        <p:spPr>
          <a:xfrm>
            <a:off x="892366" y="264405"/>
            <a:ext cx="228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Fura-2 in culture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9" y="572182"/>
            <a:ext cx="4233073" cy="2409894"/>
          </a:xfrm>
          <a:prstGeom prst="rect">
            <a:avLst/>
          </a:prstGeom>
        </p:spPr>
      </p:pic>
      <p:sp>
        <p:nvSpPr>
          <p:cNvPr id="9" name="TextBox 8">
            <a:hlinkClick r:id="rId6"/>
          </p:cNvPr>
          <p:cNvSpPr txBox="1"/>
          <p:nvPr/>
        </p:nvSpPr>
        <p:spPr>
          <a:xfrm>
            <a:off x="330506" y="3712684"/>
            <a:ext cx="2963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GCaMP6s in visual cortex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7" y="4020461"/>
            <a:ext cx="3547900" cy="23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Troubles/Innovations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Potential Problems of Ca</a:t>
            </a:r>
            <a:r>
              <a:rPr lang="en-US" sz="4400" b="0" i="0" u="none" strike="noStrike" cap="none" baseline="30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2+</a:t>
            </a: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Indicators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Intracellular Buffering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Cytotoxicity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Autofluorescence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Bleaching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Compartmentalization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Binding to Other Ions and Proteins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Dye Leakage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r="7423" b="11645"/>
          <a:stretch/>
        </p:blipFill>
        <p:spPr>
          <a:xfrm>
            <a:off x="1383536" y="1600200"/>
            <a:ext cx="6324600" cy="43545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Diffusion of the Sensor</a:t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5226050" y="6172200"/>
            <a:ext cx="3917950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Igor Delvendahl et al. PNAS 2015;112:E3075-E3084</a:t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7239000" y="1371600"/>
            <a:ext cx="1219200" cy="320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510290"/>
            <a:ext cx="166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</a:t>
            </a:r>
            <a:r>
              <a:rPr lang="en-US" dirty="0" err="1" smtClean="0"/>
              <a:t>uM</a:t>
            </a:r>
            <a:r>
              <a:rPr lang="en-US" dirty="0" smtClean="0"/>
              <a:t> Atto594</a:t>
            </a:r>
          </a:p>
          <a:p>
            <a:r>
              <a:rPr lang="en-US" dirty="0" smtClean="0"/>
              <a:t>200 </a:t>
            </a:r>
            <a:r>
              <a:rPr lang="en-US" dirty="0" err="1" smtClean="0"/>
              <a:t>uM</a:t>
            </a:r>
            <a:r>
              <a:rPr lang="en-US" dirty="0" smtClean="0"/>
              <a:t> Fluo-5F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88105" y="1446311"/>
            <a:ext cx="2207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Remote bouton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Calcium Binding Ratio</a:t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2895600" y="1295400"/>
            <a:ext cx="3775075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Buffering capacity (</a:t>
            </a:r>
            <a:r>
              <a:rPr lang="en-US" sz="24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κ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κ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Bound Ca</a:t>
            </a:r>
            <a:r>
              <a:rPr lang="en-US" sz="2400" b="0" i="0" u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2+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/Free Ca</a:t>
            </a:r>
            <a:r>
              <a:rPr lang="en-US" sz="2400" b="0" i="0" u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2+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5875" y="4860925"/>
            <a:ext cx="4445000" cy="113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CA1 pyramidal spine  	14-22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CA1 pyramidal dendrite  	28-32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(Sabatini et al, 2002)</a:t>
            </a:r>
            <a:endParaRPr/>
          </a:p>
        </p:txBody>
      </p:sp>
      <p:sp>
        <p:nvSpPr>
          <p:cNvPr id="265" name="Shape 265"/>
          <p:cNvSpPr txBox="1"/>
          <p:nvPr/>
        </p:nvSpPr>
        <p:spPr>
          <a:xfrm>
            <a:off x="4511675" y="4876800"/>
            <a:ext cx="4445000" cy="113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Cortical pyramidal neuron spine  	19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Cortical pyramidal neuron dendrite  	62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(Cornelisse et al, 2007)</a:t>
            </a:r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2057400" y="2743200"/>
            <a:ext cx="540226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Higher kappa means less free calcium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2133600" y="3665537"/>
            <a:ext cx="5087937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Cultured hippocampal neuron                   57-60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Cultured hippocampal interneuron         130-150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Lee et al, 2000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72" y="1451727"/>
            <a:ext cx="210953" cy="217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99111"/>
            <a:ext cx="328367" cy="33904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325437" y="228600"/>
            <a:ext cx="84931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Indicators with Different Ca</a:t>
            </a:r>
            <a:r>
              <a:rPr lang="en-US" sz="2000" b="0" i="0" u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2+</a:t>
            </a:r>
            <a:r>
              <a:rPr lang="en-US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Binding Ratios</a:t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5226050" y="6172200"/>
            <a:ext cx="3917950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Igor Delvendahl et al. PNAS 2015;112:E3075-E3084</a:t>
            </a:r>
            <a:endParaRPr/>
          </a:p>
        </p:txBody>
      </p:sp>
      <p:grpSp>
        <p:nvGrpSpPr>
          <p:cNvPr id="285" name="Shape 285"/>
          <p:cNvGrpSpPr/>
          <p:nvPr/>
        </p:nvGrpSpPr>
        <p:grpSpPr>
          <a:xfrm>
            <a:off x="2362200" y="685800"/>
            <a:ext cx="3352800" cy="5445125"/>
            <a:chOff x="0" y="0"/>
            <a:chExt cx="2147483647" cy="2147483647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3">
              <a:alphaModFix/>
            </a:blip>
            <a:srcRect r="43895" b="17892"/>
            <a:stretch/>
          </p:blipFill>
          <p:spPr>
            <a:xfrm>
              <a:off x="0" y="16904584"/>
              <a:ext cx="2147483647" cy="213057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 txBox="1"/>
            <p:nvPr/>
          </p:nvSpPr>
          <p:spPr>
            <a:xfrm>
              <a:off x="0" y="0"/>
              <a:ext cx="146419336" cy="15026124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8" name="Shape 288"/>
          <p:cNvCxnSpPr/>
          <p:nvPr/>
        </p:nvCxnSpPr>
        <p:spPr>
          <a:xfrm rot="10800000">
            <a:off x="5638800" y="1066800"/>
            <a:ext cx="6858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289" name="Shape 289"/>
          <p:cNvCxnSpPr/>
          <p:nvPr/>
        </p:nvCxnSpPr>
        <p:spPr>
          <a:xfrm rot="10800000">
            <a:off x="5410200" y="2057400"/>
            <a:ext cx="6858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F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290" name="Shape 290"/>
          <p:cNvSpPr txBox="1"/>
          <p:nvPr/>
        </p:nvSpPr>
        <p:spPr>
          <a:xfrm>
            <a:off x="6437312" y="914400"/>
            <a:ext cx="2693987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Buffering Capacity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κ</a:t>
            </a:r>
            <a:r>
              <a:rPr lang="en-US" sz="2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=[B]/K</a:t>
            </a:r>
            <a:r>
              <a:rPr lang="en-US" sz="24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Potential Problems of Ca</a:t>
            </a:r>
            <a:r>
              <a:rPr lang="en-US" sz="4400" b="0" i="0" u="none" strike="noStrike" cap="none" baseline="30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2+</a:t>
            </a: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Indicators</a:t>
            </a: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457200" y="19301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accent4"/>
                </a:solidFill>
                <a:sym typeface="Arial"/>
              </a:rPr>
              <a:t>Intracellular Buffering </a:t>
            </a:r>
            <a:endParaRPr lang="en-US" dirty="0">
              <a:solidFill>
                <a:schemeClr val="accent4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 smtClean="0">
                <a:solidFill>
                  <a:schemeClr val="accent4"/>
                </a:solidFill>
                <a:sym typeface="Arial"/>
              </a:rPr>
              <a:t>Cytotoxicity</a:t>
            </a:r>
            <a:endParaRPr dirty="0">
              <a:solidFill>
                <a:schemeClr val="accent4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 err="1">
                <a:solidFill>
                  <a:schemeClr val="accent4"/>
                </a:solidFill>
                <a:sym typeface="Arial"/>
              </a:rPr>
              <a:t>Autofluorescence</a:t>
            </a:r>
            <a:endParaRPr dirty="0">
              <a:solidFill>
                <a:schemeClr val="accent4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Bleaching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Compartmentalization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Binding to Other Ions and Proteins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Dye Leakage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/>
        </p:nvSpPr>
        <p:spPr>
          <a:xfrm>
            <a:off x="325437" y="381000"/>
            <a:ext cx="84931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[Ca2+] imaging in single dendritic spines. </a:t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1962" y="979487"/>
            <a:ext cx="3143250" cy="48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3001962" y="5972175"/>
            <a:ext cx="3917950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Aleksander Sobczyk et al. J. Neurosci. 2005;25:6037-6046</a:t>
            </a:r>
            <a:endParaRPr/>
          </a:p>
        </p:txBody>
      </p:sp>
      <p:sp>
        <p:nvSpPr>
          <p:cNvPr id="372" name="Shape 372"/>
          <p:cNvSpPr txBox="1"/>
          <p:nvPr/>
        </p:nvSpPr>
        <p:spPr>
          <a:xfrm>
            <a:off x="381000" y="2133600"/>
            <a:ext cx="2057400" cy="230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Simultaneous two-photon glutamate uncaging and two-photon [Ca2+] imaging in single dendritic spines.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/>
        </p:nvSpPr>
        <p:spPr>
          <a:xfrm>
            <a:off x="325437" y="381000"/>
            <a:ext cx="84931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dendritic spines are different </a:t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34744"/>
          <a:stretch/>
        </p:blipFill>
        <p:spPr>
          <a:xfrm>
            <a:off x="2667000" y="1600200"/>
            <a:ext cx="4225925" cy="31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2462212" y="5972175"/>
            <a:ext cx="3917950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Aleksander Sobczyk et al. J. Neurosci. 2005;25:6037-6046</a:t>
            </a:r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152400" y="2209800"/>
            <a:ext cx="1981200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Heterogeneity in [Ca2+] signals across individual dendritic spines.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21003" y="1424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Awake-behaving</a:t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l="3787" r="3615" b="36936"/>
          <a:stretch/>
        </p:blipFill>
        <p:spPr>
          <a:xfrm>
            <a:off x="217363" y="1495037"/>
            <a:ext cx="3007605" cy="16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96"/>
          <p:cNvPicPr preferRelativeResize="0"/>
          <p:nvPr/>
        </p:nvPicPr>
        <p:blipFill rotWithShape="1">
          <a:blip r:embed="rId4">
            <a:alphaModFix/>
          </a:blip>
          <a:srcRect t="48122" b="1465"/>
          <a:stretch/>
        </p:blipFill>
        <p:spPr>
          <a:xfrm>
            <a:off x="217363" y="3382541"/>
            <a:ext cx="8177490" cy="281413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0" y="6448109"/>
            <a:ext cx="241776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Berdyyeva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et al, 2016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186410" y="1285434"/>
            <a:ext cx="4208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Mice treated with viral vector to express GCaMP6f</a:t>
            </a:r>
          </a:p>
          <a:p>
            <a:endParaRPr lang="en-US" dirty="0"/>
          </a:p>
          <a:p>
            <a:r>
              <a:rPr lang="en-US" dirty="0" smtClean="0"/>
              <a:t>Record EEG and hippocampal calcium dynamics +/- </a:t>
            </a:r>
            <a:r>
              <a:rPr lang="en-US" dirty="0" err="1" smtClean="0"/>
              <a:t>kainic</a:t>
            </a:r>
            <a:r>
              <a:rPr lang="en-US" dirty="0" smtClean="0"/>
              <a:t> acid (KA)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488" y="1417637"/>
            <a:ext cx="4827587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Calcium Signaling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91925" y="1200950"/>
            <a:ext cx="4480075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Kinase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Phosphatase activation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expression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Metabolism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Cell death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Glial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calcium waves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Neuronal chemical neurotransmission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Excitability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Signal Integration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71"/>
            <a:ext cx="9144000" cy="41554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69427" y="674171"/>
            <a:ext cx="374573" cy="329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hlinkClick r:id="rId4"/>
          </p:cNvPr>
          <p:cNvSpPr txBox="1"/>
          <p:nvPr/>
        </p:nvSpPr>
        <p:spPr>
          <a:xfrm>
            <a:off x="231354" y="5233012"/>
            <a:ext cx="8416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Multilayer cortical calcium imaging in freely moving mice with prism probes and miniaturized fluorescence microscopy</a:t>
            </a:r>
          </a:p>
          <a:p>
            <a:r>
              <a:rPr lang="en-US" dirty="0" smtClean="0"/>
              <a:t>Gulati et al., 2017 </a:t>
            </a:r>
            <a:r>
              <a:rPr lang="en-US" dirty="0" err="1" smtClean="0"/>
              <a:t>JoVE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776" y="520282"/>
            <a:ext cx="165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GCaMP6f </a:t>
            </a:r>
            <a:r>
              <a:rPr lang="en-US" smtClean="0"/>
              <a:t>(viral)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 dirty="0"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7200" y="1869621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 charset="0"/>
              <a:buChar char="o"/>
            </a:pPr>
            <a:r>
              <a:rPr lang="en-US" sz="24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roles of CA in the cell?</a:t>
            </a:r>
            <a:endParaRPr dirty="0"/>
          </a:p>
          <a:p>
            <a:pPr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 charset="0"/>
              <a:buChar char="o"/>
            </a:pPr>
            <a:r>
              <a:rPr lang="en-US" sz="24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are CA levels regulated in the cell?</a:t>
            </a:r>
          </a:p>
          <a:p>
            <a:pPr lvl="1" indent="-457200">
              <a:spcBef>
                <a:spcPts val="480"/>
              </a:spcBef>
              <a:buSzPts val="2400"/>
              <a:buFont typeface="Courier New" charset="0"/>
              <a:buChar char="o"/>
            </a:pPr>
            <a:r>
              <a:rPr lang="en-US" sz="2000" dirty="0" smtClean="0"/>
              <a:t>Entry/removal</a:t>
            </a:r>
          </a:p>
          <a:p>
            <a:pPr lvl="1" indent="-457200">
              <a:spcBef>
                <a:spcPts val="480"/>
              </a:spcBef>
              <a:buSzPts val="2400"/>
              <a:buFont typeface="Courier New" charset="0"/>
              <a:buChar char="o"/>
            </a:pPr>
            <a:r>
              <a:rPr lang="en-US" sz="20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Buffering</a:t>
            </a:r>
          </a:p>
          <a:p>
            <a:pPr marR="0" lvl="0" indent="-457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 charset="0"/>
              <a:buChar char="o"/>
            </a:pPr>
            <a:r>
              <a:rPr lang="en-US" sz="24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tools we have for visualizing CA levels and dynamics in vivo?</a:t>
            </a:r>
            <a:endParaRPr dirty="0"/>
          </a:p>
          <a:p>
            <a:pPr marR="0" lvl="1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charset="0"/>
              <a:buChar char="o"/>
            </a:pP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indicators</a:t>
            </a:r>
          </a:p>
          <a:p>
            <a:pPr lvl="2" indent="-457200">
              <a:spcBef>
                <a:spcPts val="400"/>
              </a:spcBef>
              <a:buSzPts val="2000"/>
              <a:buFont typeface="Courier New" charset="0"/>
              <a:buChar char="o"/>
            </a:pPr>
            <a:r>
              <a:rPr lang="en-US" sz="1600" dirty="0" smtClean="0"/>
              <a:t>Pros/Cons</a:t>
            </a:r>
          </a:p>
          <a:p>
            <a:pPr marR="0" lvl="1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charset="0"/>
              <a:buChar char="o"/>
            </a:pPr>
            <a:r>
              <a:rPr lang="en-US" sz="2000" dirty="0" smtClean="0"/>
              <a:t>How to read the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95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" y="4175760"/>
            <a:ext cx="3947160" cy="116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Calcium levels are tightly regulated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518" y="2377440"/>
            <a:ext cx="4322606" cy="39531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4720" y="6448623"/>
            <a:ext cx="324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Grienberger</a:t>
            </a:r>
            <a:r>
              <a:rPr lang="en-US" dirty="0" smtClean="0"/>
              <a:t> &amp; </a:t>
            </a:r>
            <a:r>
              <a:rPr lang="en-US" dirty="0" err="1" smtClean="0"/>
              <a:t>Konnerth</a:t>
            </a:r>
            <a:r>
              <a:rPr lang="en-US" dirty="0" smtClean="0"/>
              <a:t> Neuron 2012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120" y="1336357"/>
            <a:ext cx="592328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[Ca</a:t>
            </a:r>
            <a:r>
              <a:rPr lang="en-US" baseline="30000" dirty="0" smtClean="0"/>
              <a:t>2+</a:t>
            </a:r>
            <a:r>
              <a:rPr lang="en-US" dirty="0" smtClean="0"/>
              <a:t>]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= 50-100 </a:t>
            </a:r>
            <a:r>
              <a:rPr lang="en-US" dirty="0" err="1" smtClean="0"/>
              <a:t>nM</a:t>
            </a:r>
            <a:r>
              <a:rPr lang="en-US" dirty="0" smtClean="0"/>
              <a:t> in resting neurons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This level is achieved through the balance of:</a:t>
            </a:r>
          </a:p>
          <a:p>
            <a:pPr marL="285750" lvl="8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Influx/efflux at the plasma membrane</a:t>
            </a:r>
          </a:p>
          <a:p>
            <a:pPr marL="285750" lvl="8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Influx/efflux at organelles</a:t>
            </a:r>
          </a:p>
          <a:p>
            <a:pPr marL="285750" lvl="8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Binding/release at sequestering proteins </a:t>
            </a:r>
            <a:endParaRPr lang="en-US" dirty="0" smtClean="0"/>
          </a:p>
          <a:p>
            <a:pPr marL="285750" lvl="8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  <a:p>
            <a:pPr lvl="8">
              <a:lnSpc>
                <a:spcPct val="150000"/>
              </a:lnSpc>
            </a:pPr>
            <a:r>
              <a:rPr lang="en-US" dirty="0" smtClean="0"/>
              <a:t>3.  Only free </a:t>
            </a:r>
            <a:r>
              <a:rPr lang="en-US" dirty="0"/>
              <a:t>[Ca</a:t>
            </a:r>
            <a:r>
              <a:rPr lang="en-US" baseline="30000" dirty="0"/>
              <a:t>2+</a:t>
            </a:r>
            <a:r>
              <a:rPr lang="en-US" dirty="0"/>
              <a:t>]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 smtClean="0"/>
              <a:t>is biologically active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" y="4234882"/>
            <a:ext cx="38404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mtClean="0"/>
              <a:t>Want to </a:t>
            </a:r>
            <a:r>
              <a:rPr lang="en-US" dirty="0" smtClean="0"/>
              <a:t>limit CA signaling in time and space – critical for a signaling molecule that has so many different roles.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9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1923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dirty="0" smtClean="0"/>
              <a:t>Calcium dynamics: entry</a:t>
            </a:r>
            <a:endParaRPr dirty="0"/>
          </a:p>
        </p:txBody>
      </p:sp>
      <p:sp>
        <p:nvSpPr>
          <p:cNvPr id="133" name="Shape 133"/>
          <p:cNvSpPr/>
          <p:nvPr/>
        </p:nvSpPr>
        <p:spPr>
          <a:xfrm>
            <a:off x="5538787" y="2667000"/>
            <a:ext cx="1547812" cy="166687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53" y="1523851"/>
            <a:ext cx="4528708" cy="4141657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64969" y="1408209"/>
            <a:ext cx="38979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 smtClean="0"/>
              <a:t>From extracellular space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Voltage-gated CA channels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Ionotropic glutamate receptors (non-specific)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G-protein coupled receptors (indirect)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Transient receptor potential channels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u="sng" dirty="0" smtClean="0"/>
              <a:t>From organelles: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Inositol triphosphate receptor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Ryanodine receptors (Ca-induced Ca release)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Sodium-calcium exchanger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4969" y="1408209"/>
            <a:ext cx="3973398" cy="3531436"/>
          </a:xfrm>
          <a:prstGeom prst="rect">
            <a:avLst/>
          </a:prstGeom>
          <a:noFill/>
          <a:ln>
            <a:solidFill>
              <a:srgbClr val="85A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48226" y="1594701"/>
            <a:ext cx="565609" cy="207390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86366" y="1474605"/>
            <a:ext cx="854698" cy="327486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956221" y="1903428"/>
            <a:ext cx="424206" cy="293017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31490" y="3410462"/>
            <a:ext cx="424206" cy="293017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54622" y="5306502"/>
            <a:ext cx="424206" cy="293017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154621" y="3703480"/>
            <a:ext cx="339688" cy="227498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28085" y="3506301"/>
            <a:ext cx="339688" cy="227498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302538" y="2654196"/>
            <a:ext cx="342599" cy="173845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05080" y="2130851"/>
            <a:ext cx="565609" cy="207390"/>
          </a:xfrm>
          <a:prstGeom prst="rect">
            <a:avLst/>
          </a:prstGeom>
          <a:solidFill>
            <a:srgbClr val="76D6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3931" y="5610999"/>
            <a:ext cx="5424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u="sng" dirty="0" smtClean="0"/>
              <a:t>expression level </a:t>
            </a:r>
            <a:r>
              <a:rPr lang="en-US" dirty="0" smtClean="0"/>
              <a:t>and </a:t>
            </a:r>
            <a:r>
              <a:rPr lang="en-US" u="sng" dirty="0" smtClean="0"/>
              <a:t>organization</a:t>
            </a:r>
            <a:r>
              <a:rPr lang="en-US" dirty="0" smtClean="0"/>
              <a:t> of channels and receptors in space can have a big effect on the localization of </a:t>
            </a:r>
            <a:r>
              <a:rPr lang="en-US" smtClean="0"/>
              <a:t>calcium entry.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Calcium dynamics: </a:t>
            </a:r>
            <a:br>
              <a:rPr lang="en-US" sz="3600" dirty="0" smtClean="0"/>
            </a:br>
            <a:r>
              <a:rPr lang="en-US" sz="3600" dirty="0" smtClean="0"/>
              <a:t>sparks, puffs, and waves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2823"/>
            <a:ext cx="4627973" cy="30495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118" y="5678478"/>
            <a:ext cx="3382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Ross, 2012 Nat Rev Neuro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2912" y="1946341"/>
            <a:ext cx="6962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Defined by: dynamics (time, space); means of entry (</a:t>
            </a:r>
            <a:r>
              <a:rPr lang="en-US" dirty="0" err="1" smtClean="0"/>
              <a:t>RyR</a:t>
            </a:r>
            <a:r>
              <a:rPr lang="en-US" dirty="0" smtClean="0"/>
              <a:t> vs IP3R+gap junctions)</a:t>
            </a:r>
            <a:endParaRPr lang="en-US" dirty="0"/>
          </a:p>
        </p:txBody>
      </p:sp>
      <p:pic>
        <p:nvPicPr>
          <p:cNvPr id="6" name="Shape 404"/>
          <p:cNvPicPr preferRelativeResize="0"/>
          <p:nvPr/>
        </p:nvPicPr>
        <p:blipFill rotWithShape="1">
          <a:blip r:embed="rId4">
            <a:alphaModFix/>
          </a:blip>
          <a:srcRect b="41070"/>
          <a:stretch/>
        </p:blipFill>
        <p:spPr>
          <a:xfrm>
            <a:off x="4804243" y="2782823"/>
            <a:ext cx="4169244" cy="137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04"/>
          <p:cNvPicPr preferRelativeResize="0"/>
          <p:nvPr/>
        </p:nvPicPr>
        <p:blipFill rotWithShape="1">
          <a:blip r:embed="rId4">
            <a:alphaModFix/>
          </a:blip>
          <a:srcRect l="20370" t="58539" r="19647" b="-498"/>
          <a:stretch/>
        </p:blipFill>
        <p:spPr>
          <a:xfrm>
            <a:off x="4804243" y="4307595"/>
            <a:ext cx="4292864" cy="16831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288794" y="5984475"/>
            <a:ext cx="3382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Scemes</a:t>
            </a:r>
            <a:r>
              <a:rPr lang="en-US" dirty="0" smtClean="0"/>
              <a:t> &amp; </a:t>
            </a:r>
            <a:r>
              <a:rPr lang="en-US" dirty="0" err="1" smtClean="0"/>
              <a:t>Giaume</a:t>
            </a:r>
            <a:r>
              <a:rPr lang="en-US" dirty="0" smtClean="0"/>
              <a:t>, 2006 Glia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3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47773" y="12034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Calcium </a:t>
            </a:r>
            <a:r>
              <a:rPr lang="en-US" sz="44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dynamics: removal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96190" y="1542845"/>
            <a:ext cx="4572000" cy="36471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 smtClean="0"/>
              <a:t>To extracellular space</a:t>
            </a:r>
            <a:endParaRPr lang="en-US" u="sng" dirty="0"/>
          </a:p>
          <a:p>
            <a:pPr>
              <a:lnSpc>
                <a:spcPct val="150000"/>
              </a:lnSpc>
            </a:pPr>
            <a:r>
              <a:rPr lang="en-US" dirty="0"/>
              <a:t>Sodium-calcium </a:t>
            </a:r>
            <a:r>
              <a:rPr lang="en-US" dirty="0" smtClean="0"/>
              <a:t>exchangers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Plasma membrane calcium </a:t>
            </a:r>
            <a:r>
              <a:rPr lang="en-US" dirty="0" smtClean="0"/>
              <a:t>ATPase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u="sng" dirty="0" smtClean="0"/>
              <a:t>To organelles: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Sarco</a:t>
            </a:r>
            <a:r>
              <a:rPr lang="en-US" dirty="0" smtClean="0"/>
              <a:t>-/endoplasmic reticulum calcium ATPase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Calcium uniporters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u="sng" dirty="0" smtClean="0"/>
              <a:t>Buffers</a:t>
            </a:r>
            <a:r>
              <a:rPr lang="en-US" dirty="0" smtClean="0"/>
              <a:t> (calcium binding proteins) effectively reversibly remove calcium from the intracellular space</a:t>
            </a:r>
          </a:p>
          <a:p>
            <a:pPr lvl="8">
              <a:lnSpc>
                <a:spcPct val="150000"/>
              </a:lnSpc>
            </a:pPr>
            <a:r>
              <a:rPr lang="en-US" dirty="0"/>
              <a:t>(e.g., </a:t>
            </a:r>
            <a:r>
              <a:rPr lang="en-US" dirty="0" err="1"/>
              <a:t>parvalbumin</a:t>
            </a:r>
            <a:r>
              <a:rPr lang="en-US" dirty="0"/>
              <a:t>, calbindin-D28k, </a:t>
            </a:r>
            <a:r>
              <a:rPr lang="en-US" dirty="0" err="1"/>
              <a:t>calretinin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573" y="1681039"/>
            <a:ext cx="4528708" cy="41416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402" y="1493493"/>
            <a:ext cx="4326903" cy="3870359"/>
          </a:xfrm>
          <a:prstGeom prst="rect">
            <a:avLst/>
          </a:prstGeom>
          <a:noFill/>
          <a:ln>
            <a:solidFill>
              <a:srgbClr val="DD7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62573" y="3109678"/>
            <a:ext cx="433633" cy="217983"/>
          </a:xfrm>
          <a:prstGeom prst="rect">
            <a:avLst/>
          </a:prstGeom>
          <a:solidFill>
            <a:srgbClr val="DD74BA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68306" y="3770722"/>
            <a:ext cx="438346" cy="193174"/>
          </a:xfrm>
          <a:prstGeom prst="rect">
            <a:avLst/>
          </a:prstGeom>
          <a:solidFill>
            <a:srgbClr val="DD74BA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84796" y="4337902"/>
            <a:ext cx="438346" cy="193174"/>
          </a:xfrm>
          <a:prstGeom prst="rect">
            <a:avLst/>
          </a:prstGeom>
          <a:solidFill>
            <a:srgbClr val="DD74BA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184795" y="3235498"/>
            <a:ext cx="535757" cy="261846"/>
          </a:xfrm>
          <a:prstGeom prst="rect">
            <a:avLst/>
          </a:prstGeom>
          <a:solidFill>
            <a:srgbClr val="DD74BA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95329" y="2200120"/>
            <a:ext cx="705092" cy="590214"/>
          </a:xfrm>
          <a:prstGeom prst="rect">
            <a:avLst/>
          </a:prstGeom>
          <a:solidFill>
            <a:srgbClr val="DD74BA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11519053"/>
              </p:ext>
            </p:extLst>
          </p:nvPr>
        </p:nvGraphicFramePr>
        <p:xfrm>
          <a:off x="348792" y="265783"/>
          <a:ext cx="8606672" cy="6332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995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03456" y="1611983"/>
            <a:ext cx="3248425" cy="2007910"/>
          </a:xfrm>
          <a:prstGeom prst="rect">
            <a:avLst/>
          </a:prstGeom>
          <a:solidFill>
            <a:srgbClr val="DAEDE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BAPTA</a:t>
            </a:r>
            <a:endParaRPr dirty="0"/>
          </a:p>
        </p:txBody>
      </p:sp>
      <p:sp>
        <p:nvSpPr>
          <p:cNvPr id="160" name="Shape 160"/>
          <p:cNvSpPr txBox="1"/>
          <p:nvPr/>
        </p:nvSpPr>
        <p:spPr>
          <a:xfrm>
            <a:off x="1087224" y="1081914"/>
            <a:ext cx="67818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1,2-bis(o-</a:t>
            </a:r>
            <a:r>
              <a:rPr lang="en-US" sz="1800" b="0" i="1" u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aminophenoxy</a:t>
            </a:r>
            <a:r>
              <a:rPr lang="en-US" sz="1800" b="0" i="1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)ethane-N,N,N’,N’-tetra-acetic acid</a:t>
            </a:r>
            <a:endParaRPr dirty="0"/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6881" y="1718537"/>
            <a:ext cx="3175000" cy="176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2805654" y="4310144"/>
            <a:ext cx="3136900" cy="2387600"/>
            <a:chOff x="533794" y="4272437"/>
            <a:chExt cx="3136900" cy="2387600"/>
          </a:xfrm>
        </p:grpSpPr>
        <p:pic>
          <p:nvPicPr>
            <p:cNvPr id="162" name="Shape 162"/>
            <p:cNvPicPr preferRelativeResize="0"/>
            <p:nvPr/>
          </p:nvPicPr>
          <p:blipFill rotWithShape="1">
            <a:blip r:embed="rId4">
              <a:alphaModFix/>
            </a:blip>
            <a:srcRect l="62353"/>
            <a:stretch/>
          </p:blipFill>
          <p:spPr>
            <a:xfrm>
              <a:off x="533794" y="4272437"/>
              <a:ext cx="3136900" cy="238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Shape 163"/>
            <p:cNvSpPr txBox="1"/>
            <p:nvPr/>
          </p:nvSpPr>
          <p:spPr>
            <a:xfrm>
              <a:off x="1917570" y="4272437"/>
              <a:ext cx="655637" cy="369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</a:t>
              </a:r>
              <a:r>
                <a:rPr lang="en-US" sz="1800" b="0" i="0" u="none" baseline="30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2+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865</Words>
  <Application>Microsoft Macintosh PowerPoint</Application>
  <PresentationFormat>On-screen Show (4:3)</PresentationFormat>
  <Paragraphs>215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Courier New</vt:lpstr>
      <vt:lpstr>Noto Sans Symbols</vt:lpstr>
      <vt:lpstr>Default Design</vt:lpstr>
      <vt:lpstr>Imaging Calcium (CA) Signaling</vt:lpstr>
      <vt:lpstr>Objectives</vt:lpstr>
      <vt:lpstr>Calcium Signaling</vt:lpstr>
      <vt:lpstr>Calcium levels are tightly regulated</vt:lpstr>
      <vt:lpstr>Calcium dynamics: entry</vt:lpstr>
      <vt:lpstr>Calcium dynamics:  sparks, puffs, and waves</vt:lpstr>
      <vt:lpstr>Calcium dynamics: removal</vt:lpstr>
      <vt:lpstr>PowerPoint Presentation</vt:lpstr>
      <vt:lpstr>BAPTA</vt:lpstr>
      <vt:lpstr>KD : how well an indicator binds Ca2+</vt:lpstr>
      <vt:lpstr>Ratio-metric calcium dyes: fura2, indo1</vt:lpstr>
      <vt:lpstr>PowerPoint Presentation</vt:lpstr>
      <vt:lpstr>Single wavelength:  fluo4, oregon green bapta, etc</vt:lpstr>
      <vt:lpstr>Dye-loading Procedures</vt:lpstr>
      <vt:lpstr>Genetically encoded calcium indicators (GECI)</vt:lpstr>
      <vt:lpstr>Forster Resonance Energy Transfer (FRET)</vt:lpstr>
      <vt:lpstr>GCaMP</vt:lpstr>
      <vt:lpstr>PowerPoint Presentation</vt:lpstr>
      <vt:lpstr>Instrumentation</vt:lpstr>
      <vt:lpstr>PowerPoint Presentation</vt:lpstr>
      <vt:lpstr>Troubles/Innovations</vt:lpstr>
      <vt:lpstr>Potential Problems of Ca2+ Indicators</vt:lpstr>
      <vt:lpstr>Diffusion of the Sensor</vt:lpstr>
      <vt:lpstr>Calcium Binding Ratio</vt:lpstr>
      <vt:lpstr>PowerPoint Presentation</vt:lpstr>
      <vt:lpstr>Potential Problems of Ca2+ Indicators</vt:lpstr>
      <vt:lpstr>PowerPoint Presentation</vt:lpstr>
      <vt:lpstr>PowerPoint Presentation</vt:lpstr>
      <vt:lpstr>Awake-behaving</vt:lpstr>
      <vt:lpstr>PowerPoint Presentation</vt:lpstr>
      <vt:lpstr>Objectives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Imaging Calcium (CA) Signaling</dc:title>
  <cp:lastModifiedBy>Hunter, Ginger (NIH/NINDS) [F]</cp:lastModifiedBy>
  <cp:revision>44</cp:revision>
  <dcterms:modified xsi:type="dcterms:W3CDTF">2018-04-04T14:54:21Z</dcterms:modified>
</cp:coreProperties>
</file>